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3"/>
  </p:notesMasterIdLst>
  <p:handoutMasterIdLst>
    <p:handoutMasterId r:id="rId94"/>
  </p:handoutMasterIdLst>
  <p:sldIdLst>
    <p:sldId id="256" r:id="rId2"/>
    <p:sldId id="357" r:id="rId3"/>
    <p:sldId id="302" r:id="rId4"/>
    <p:sldId id="419" r:id="rId5"/>
    <p:sldId id="420" r:id="rId6"/>
    <p:sldId id="421" r:id="rId7"/>
    <p:sldId id="449" r:id="rId8"/>
    <p:sldId id="418" r:id="rId9"/>
    <p:sldId id="423" r:id="rId10"/>
    <p:sldId id="260" r:id="rId11"/>
    <p:sldId id="303" r:id="rId12"/>
    <p:sldId id="448" r:id="rId13"/>
    <p:sldId id="455" r:id="rId14"/>
    <p:sldId id="395" r:id="rId15"/>
    <p:sldId id="332" r:id="rId16"/>
    <p:sldId id="458" r:id="rId17"/>
    <p:sldId id="383" r:id="rId18"/>
    <p:sldId id="382" r:id="rId19"/>
    <p:sldId id="459" r:id="rId20"/>
    <p:sldId id="440" r:id="rId21"/>
    <p:sldId id="441" r:id="rId22"/>
    <p:sldId id="442" r:id="rId23"/>
    <p:sldId id="443" r:id="rId24"/>
    <p:sldId id="444" r:id="rId25"/>
    <p:sldId id="445" r:id="rId26"/>
    <p:sldId id="446" r:id="rId27"/>
    <p:sldId id="447" r:id="rId28"/>
    <p:sldId id="388" r:id="rId29"/>
    <p:sldId id="389" r:id="rId30"/>
    <p:sldId id="470" r:id="rId31"/>
    <p:sldId id="471" r:id="rId32"/>
    <p:sldId id="451" r:id="rId33"/>
    <p:sldId id="390" r:id="rId34"/>
    <p:sldId id="391" r:id="rId35"/>
    <p:sldId id="392" r:id="rId36"/>
    <p:sldId id="393" r:id="rId37"/>
    <p:sldId id="394" r:id="rId38"/>
    <p:sldId id="424" r:id="rId39"/>
    <p:sldId id="425" r:id="rId40"/>
    <p:sldId id="426" r:id="rId41"/>
    <p:sldId id="427" r:id="rId42"/>
    <p:sldId id="428" r:id="rId43"/>
    <p:sldId id="429" r:id="rId44"/>
    <p:sldId id="469" r:id="rId45"/>
    <p:sldId id="465" r:id="rId46"/>
    <p:sldId id="466" r:id="rId47"/>
    <p:sldId id="462" r:id="rId48"/>
    <p:sldId id="463" r:id="rId49"/>
    <p:sldId id="473" r:id="rId50"/>
    <p:sldId id="474" r:id="rId51"/>
    <p:sldId id="433" r:id="rId52"/>
    <p:sldId id="436" r:id="rId53"/>
    <p:sldId id="437" r:id="rId54"/>
    <p:sldId id="263" r:id="rId55"/>
    <p:sldId id="363" r:id="rId56"/>
    <p:sldId id="453" r:id="rId57"/>
    <p:sldId id="364" r:id="rId58"/>
    <p:sldId id="365" r:id="rId59"/>
    <p:sldId id="366" r:id="rId60"/>
    <p:sldId id="367" r:id="rId61"/>
    <p:sldId id="396" r:id="rId62"/>
    <p:sldId id="369" r:id="rId63"/>
    <p:sldId id="450" r:id="rId64"/>
    <p:sldId id="457" r:id="rId65"/>
    <p:sldId id="370" r:id="rId66"/>
    <p:sldId id="371" r:id="rId67"/>
    <p:sldId id="305" r:id="rId68"/>
    <p:sldId id="407" r:id="rId69"/>
    <p:sldId id="372" r:id="rId70"/>
    <p:sldId id="373" r:id="rId71"/>
    <p:sldId id="374" r:id="rId72"/>
    <p:sldId id="375" r:id="rId73"/>
    <p:sldId id="376" r:id="rId74"/>
    <p:sldId id="378" r:id="rId75"/>
    <p:sldId id="379" r:id="rId76"/>
    <p:sldId id="410" r:id="rId77"/>
    <p:sldId id="456" r:id="rId78"/>
    <p:sldId id="409" r:id="rId79"/>
    <p:sldId id="408" r:id="rId80"/>
    <p:sldId id="265" r:id="rId81"/>
    <p:sldId id="333" r:id="rId82"/>
    <p:sldId id="339" r:id="rId83"/>
    <p:sldId id="340" r:id="rId84"/>
    <p:sldId id="341" r:id="rId85"/>
    <p:sldId id="342" r:id="rId86"/>
    <p:sldId id="397" r:id="rId87"/>
    <p:sldId id="278" r:id="rId88"/>
    <p:sldId id="279" r:id="rId89"/>
    <p:sldId id="309" r:id="rId90"/>
    <p:sldId id="310" r:id="rId91"/>
    <p:sldId id="472" r:id="rId92"/>
  </p:sldIdLst>
  <p:sldSz cx="9144000" cy="6858000" type="screen4x3"/>
  <p:notesSz cx="6735763" cy="986948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EBC8C7"/>
    <a:srgbClr val="0000FF"/>
    <a:srgbClr val="3EB265"/>
    <a:srgbClr val="CCFFFF"/>
    <a:srgbClr val="FFCCFF"/>
    <a:srgbClr val="C3B6FC"/>
    <a:srgbClr val="990000"/>
    <a:srgbClr val="CC99FF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4660"/>
  </p:normalViewPr>
  <p:slideViewPr>
    <p:cSldViewPr>
      <p:cViewPr varScale="1">
        <p:scale>
          <a:sx n="98" d="100"/>
          <a:sy n="98" d="100"/>
        </p:scale>
        <p:origin x="-234" y="-108"/>
      </p:cViewPr>
      <p:guideLst>
        <p:guide orient="horz" pos="2160"/>
        <p:guide pos="288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notesMaster" Target="notesMasters/notesMaster1.xml"/><Relationship Id="rId9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651135-F0A3-4CFC-B0CE-796DB79F3DD5}" type="datetimeFigureOut">
              <a:rPr lang="zh-TW" altLang="en-US" smtClean="0"/>
              <a:pPr/>
              <a:t>2013/10/29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43613E-DB96-4C73-BCE8-0B19B7BB2DA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31316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F932BC5-9E63-4D2F-8EEA-657E4A78F866}" type="datetimeFigureOut">
              <a:rPr lang="zh-TW" altLang="en-US"/>
              <a:pPr>
                <a:defRPr/>
              </a:pPr>
              <a:t>2013/10/29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 smtClean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A9A562A-72B0-473E-8650-060B62C3D66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82606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00113" y="739775"/>
            <a:ext cx="4935537" cy="370205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302CA5-8313-432F-A6FE-0626375B2D8F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A9A562A-72B0-473E-8650-060B62C3D660}" type="slidenum">
              <a:rPr lang="zh-TW" altLang="en-US" smtClean="0"/>
              <a:pPr>
                <a:defRPr/>
              </a:pPr>
              <a:t>51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57836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  <p:sp>
        <p:nvSpPr>
          <p:cNvPr id="1434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400"/>
            <a:fld id="{1BC08D66-7426-4B3F-BBB5-DFC988BF7234}" type="slidenum">
              <a:rPr lang="zh-TW" altLang="en-US" smtClean="0"/>
              <a:pPr defTabSz="914400"/>
              <a:t>66</a:t>
            </a:fld>
            <a:endParaRPr lang="en-US" altLang="zh-TW" smtClean="0"/>
          </a:p>
        </p:txBody>
      </p:sp>
    </p:spTree>
    <p:extLst>
      <p:ext uri="{BB962C8B-B14F-4D97-AF65-F5344CB8AC3E}">
        <p14:creationId xmlns:p14="http://schemas.microsoft.com/office/powerpoint/2010/main" val="21700751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FD24A8-15AA-4541-8F25-46CA598DA635}" type="slidenum">
              <a:rPr lang="zh-TW" altLang="en-US" smtClean="0"/>
              <a:pPr>
                <a:defRPr/>
              </a:pPr>
              <a:t>72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35154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00113" y="739775"/>
            <a:ext cx="4935537" cy="370205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FD24A8-15AA-4541-8F25-46CA598DA635}" type="slidenum">
              <a:rPr lang="zh-TW" altLang="en-US" smtClean="0"/>
              <a:pPr>
                <a:defRPr/>
              </a:pPr>
              <a:t>79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00113" y="739775"/>
            <a:ext cx="4935537" cy="370205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302CA5-8313-432F-A6FE-0626375B2D8F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0113" y="739775"/>
            <a:ext cx="4935537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1536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9C80529B-19A9-4B56-94B7-CD022D0A17EC}" type="slidenum">
              <a:rPr lang="zh-TW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10</a:t>
            </a:fld>
            <a:endParaRPr lang="en-US" altLang="zh-TW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17412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C2A96025-0FE2-4115-ADCB-6B14E07DE1E8}" type="slidenum">
              <a:rPr lang="zh-TW" altLang="en-US"/>
              <a:pPr eaLnBrk="1" hangingPunct="1"/>
              <a:t>15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A9A562A-72B0-473E-8650-060B62C3D660}" type="slidenum">
              <a:rPr lang="zh-TW" altLang="en-US" smtClean="0"/>
              <a:pPr>
                <a:defRPr/>
              </a:pPr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35588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A9A562A-72B0-473E-8650-060B62C3D660}" type="slidenum">
              <a:rPr lang="zh-TW" altLang="en-US" smtClean="0"/>
              <a:pPr>
                <a:defRPr/>
              </a:pPr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37639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17412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C2A96025-0FE2-4115-ADCB-6B14E07DE1E8}" type="slidenum">
              <a:rPr lang="zh-TW" altLang="en-US"/>
              <a:pPr eaLnBrk="1" hangingPunct="1"/>
              <a:t>38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A9A562A-72B0-473E-8650-060B62C3D660}" type="slidenum">
              <a:rPr lang="zh-TW" altLang="en-US" smtClean="0"/>
              <a:pPr>
                <a:defRPr/>
              </a:pPr>
              <a:t>45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77685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TW" altLang="zh-TW" smtClean="0"/>
              <a:t>家長的期待</a:t>
            </a:r>
          </a:p>
          <a:p>
            <a:pPr eaLnBrk="1" hangingPunct="1">
              <a:spcBef>
                <a:spcPct val="0"/>
              </a:spcBef>
            </a:pPr>
            <a:r>
              <a:rPr lang="zh-TW" altLang="zh-TW" smtClean="0"/>
              <a:t>團體生活</a:t>
            </a:r>
            <a:r>
              <a:rPr lang="en-US" altLang="zh-TW" smtClean="0"/>
              <a:t>-</a:t>
            </a:r>
            <a:r>
              <a:rPr lang="zh-TW" altLang="zh-TW" smtClean="0"/>
              <a:t>家長放手</a:t>
            </a:r>
          </a:p>
          <a:p>
            <a:pPr eaLnBrk="1" hangingPunct="1">
              <a:spcBef>
                <a:spcPct val="0"/>
              </a:spcBef>
            </a:pPr>
            <a:r>
              <a:rPr lang="zh-TW" altLang="zh-TW" smtClean="0"/>
              <a:t>請向其他室友瞭解彼此的觀感，再平心靜氣相互溝通，</a:t>
            </a:r>
          </a:p>
          <a:p>
            <a:pPr eaLnBrk="1" hangingPunct="1">
              <a:spcBef>
                <a:spcPct val="0"/>
              </a:spcBef>
            </a:pPr>
            <a:r>
              <a:rPr lang="zh-TW" altLang="zh-TW" smtClean="0"/>
              <a:t>一方面可試著自己解決問題、藉此機會學習「自我成長」</a:t>
            </a:r>
          </a:p>
          <a:p>
            <a:pPr eaLnBrk="1" hangingPunct="1">
              <a:spcBef>
                <a:spcPct val="0"/>
              </a:spcBef>
            </a:pPr>
            <a:r>
              <a:rPr lang="zh-TW" altLang="zh-TW" smtClean="0"/>
              <a:t>，另一方面也可避免傷了彼此和氣。</a:t>
            </a:r>
          </a:p>
          <a:p>
            <a:pPr eaLnBrk="1" hangingPunct="1">
              <a:spcBef>
                <a:spcPct val="0"/>
              </a:spcBef>
            </a:pPr>
            <a:r>
              <a:rPr lang="zh-TW" altLang="zh-TW" smtClean="0"/>
              <a:t>切忌未嚐試溝通就「自我退縮」，尋求「外力解決」喔！</a:t>
            </a:r>
          </a:p>
          <a:p>
            <a:pPr eaLnBrk="1" hangingPunct="1">
              <a:spcBef>
                <a:spcPct val="0"/>
              </a:spcBef>
            </a:pPr>
            <a:r>
              <a:rPr lang="zh-TW" altLang="zh-TW" smtClean="0"/>
              <a:t>相信在室友們誠心、理性地互動下</a:t>
            </a:r>
          </a:p>
          <a:p>
            <a:pPr eaLnBrk="1" hangingPunct="1">
              <a:spcBef>
                <a:spcPct val="0"/>
              </a:spcBef>
            </a:pPr>
            <a:r>
              <a:rPr lang="zh-TW" altLang="zh-TW" smtClean="0"/>
              <a:t>，來自不同家庭的組合，一樣也可以和平共處。</a:t>
            </a:r>
          </a:p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2560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9A7F1B9C-A9BC-49B2-8E7A-29D369379235}" type="slidenum">
              <a:rPr lang="zh-TW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46</a:t>
            </a:fld>
            <a:endParaRPr lang="zh-TW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F450D-9468-46D9-89F6-DD8E602B65D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8" name="圖片 7" descr="圖片1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207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C1962-26F2-4074-9E90-7C66F324722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13423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3B1E41-26AC-45BD-BB06-08412B8105D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515641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6553200" cy="9144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7526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2" y="17526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04E9DA-3C76-4AB5-9007-BEC305745AB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8" name="圖片 7" descr="圖片3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028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A2958A-57F3-4094-835C-E7F83D297A3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7" name="圖片 6" descr="圖片3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334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E39311-B1A1-4349-AA80-62F50FF93E2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7" name="圖片 6" descr="圖片2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441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2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29730-F455-405D-AC71-0ADF07418CD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87685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593966-A6F4-4B6E-B550-B81D811F180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6170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4641DB-8AEE-4E5D-9103-8C61F58737C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33773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C545CF-FCA1-4D15-97B7-87C9E27152A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5" name="圖片 4" descr="圖片3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293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72947E-E2F9-45F0-8963-293F9191D6F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56259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B05BBF-ABBC-472A-8D93-19B70B9E977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16417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6E0AF38-A534-4DF9-9180-E59021F501D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35.xml"/><Relationship Id="rId3" Type="http://schemas.openxmlformats.org/officeDocument/2006/relationships/slide" Target="slide16.xml"/><Relationship Id="rId7" Type="http://schemas.openxmlformats.org/officeDocument/2006/relationships/slide" Target="slide3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9.xml"/><Relationship Id="rId5" Type="http://schemas.openxmlformats.org/officeDocument/2006/relationships/slide" Target="slide28.xml"/><Relationship Id="rId10" Type="http://schemas.openxmlformats.org/officeDocument/2006/relationships/slide" Target="slide37.xml"/><Relationship Id="rId4" Type="http://schemas.openxmlformats.org/officeDocument/2006/relationships/slide" Target="slide17.xml"/><Relationship Id="rId9" Type="http://schemas.openxmlformats.org/officeDocument/2006/relationships/slide" Target="slide3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89.xml"/><Relationship Id="rId4" Type="http://schemas.openxmlformats.org/officeDocument/2006/relationships/slide" Target="slide8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2.xml"/><Relationship Id="rId6" Type="http://schemas.openxmlformats.org/officeDocument/2006/relationships/slide" Target="slide15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1.png"/><Relationship Id="rId7" Type="http://schemas.openxmlformats.org/officeDocument/2006/relationships/image" Target="../media/image64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Relationship Id="rId6" Type="http://schemas.openxmlformats.org/officeDocument/2006/relationships/slide" Target="slide15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0.gi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2.xml"/><Relationship Id="rId6" Type="http://schemas.openxmlformats.org/officeDocument/2006/relationships/slide" Target="slide15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1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15.xml"/><Relationship Id="rId4" Type="http://schemas.openxmlformats.org/officeDocument/2006/relationships/image" Target="../media/image9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" Target="slide51.xml"/><Relationship Id="rId13" Type="http://schemas.openxmlformats.org/officeDocument/2006/relationships/image" Target="../media/image93.png"/><Relationship Id="rId3" Type="http://schemas.openxmlformats.org/officeDocument/2006/relationships/slide" Target="slide39.xml"/><Relationship Id="rId7" Type="http://schemas.openxmlformats.org/officeDocument/2006/relationships/slide" Target="slide50.xml"/><Relationship Id="rId12" Type="http://schemas.openxmlformats.org/officeDocument/2006/relationships/image" Target="../media/image9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2.xml"/><Relationship Id="rId11" Type="http://schemas.openxmlformats.org/officeDocument/2006/relationships/image" Target="../media/image91.png"/><Relationship Id="rId5" Type="http://schemas.openxmlformats.org/officeDocument/2006/relationships/slide" Target="slide44.xml"/><Relationship Id="rId15" Type="http://schemas.openxmlformats.org/officeDocument/2006/relationships/image" Target="../media/image95.png"/><Relationship Id="rId10" Type="http://schemas.openxmlformats.org/officeDocument/2006/relationships/slide" Target="slide53.xml"/><Relationship Id="rId4" Type="http://schemas.openxmlformats.org/officeDocument/2006/relationships/slide" Target="slide41.xml"/><Relationship Id="rId9" Type="http://schemas.openxmlformats.org/officeDocument/2006/relationships/slide" Target="slide52.xml"/><Relationship Id="rId14" Type="http://schemas.openxmlformats.org/officeDocument/2006/relationships/image" Target="../media/image94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" Target="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" Target="slide3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tw/url?sa=i&amp;rct=j&amp;q=&amp;esrc=s&amp;frm=1&amp;source=images&amp;cd=&amp;cad=rja&amp;docid=g-3tfRXDezABYM&amp;tbnid=962skIcEVuqL0M:&amp;ved=0CAUQjRw&amp;url=http://www.nipic.com/show/1/78/6f59f069a8bd30d4.html&amp;ei=ru5dUqr6GIrYkAX5woCoDQ&amp;psig=AFQjCNGOTHTNE1pOl98kTX2gpSsTuMiXHw&amp;ust=1381974017270804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jpeg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png"/><Relationship Id="rId11" Type="http://schemas.openxmlformats.org/officeDocument/2006/relationships/slide" Target="slide38.xml"/><Relationship Id="rId5" Type="http://schemas.openxmlformats.org/officeDocument/2006/relationships/image" Target="../media/image112.png"/><Relationship Id="rId10" Type="http://schemas.openxmlformats.org/officeDocument/2006/relationships/image" Target="../media/image117.jpeg"/><Relationship Id="rId4" Type="http://schemas.openxmlformats.org/officeDocument/2006/relationships/image" Target="../media/image111.png"/><Relationship Id="rId9" Type="http://schemas.openxmlformats.org/officeDocument/2006/relationships/image" Target="../media/image11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4.jpeg"/><Relationship Id="rId5" Type="http://schemas.openxmlformats.org/officeDocument/2006/relationships/image" Target="../media/image123.jpeg"/><Relationship Id="rId4" Type="http://schemas.openxmlformats.org/officeDocument/2006/relationships/image" Target="../media/image122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" Target="slide38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" Target="slide38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slide" Target="slide61.xml"/><Relationship Id="rId3" Type="http://schemas.openxmlformats.org/officeDocument/2006/relationships/slide" Target="slide56.xml"/><Relationship Id="rId7" Type="http://schemas.openxmlformats.org/officeDocument/2006/relationships/slide" Target="slide60.xml"/><Relationship Id="rId12" Type="http://schemas.openxmlformats.org/officeDocument/2006/relationships/slide" Target="slide66.xml"/><Relationship Id="rId2" Type="http://schemas.openxmlformats.org/officeDocument/2006/relationships/slide" Target="slide5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9.xml"/><Relationship Id="rId11" Type="http://schemas.openxmlformats.org/officeDocument/2006/relationships/slide" Target="slide65.xml"/><Relationship Id="rId5" Type="http://schemas.openxmlformats.org/officeDocument/2006/relationships/slide" Target="slide58.xml"/><Relationship Id="rId10" Type="http://schemas.openxmlformats.org/officeDocument/2006/relationships/slide" Target="slide64.xml"/><Relationship Id="rId4" Type="http://schemas.openxmlformats.org/officeDocument/2006/relationships/slide" Target="slide57.xml"/><Relationship Id="rId9" Type="http://schemas.openxmlformats.org/officeDocument/2006/relationships/slide" Target="slide6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54.xml"/><Relationship Id="rId4" Type="http://schemas.openxmlformats.org/officeDocument/2006/relationships/image" Target="../media/image127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" Target="slide54.xml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" Target="slide54.xml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" Target="slide54.xml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54.xml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" Target="slide54.xml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://140.117.147.235/ACMS/index.php" TargetMode="External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5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://140.117.147.235/ACMS/index.php" TargetMode="External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hyperlink" Target="http://140.117.120.1/search~S1*cht?/X%7bu751F%7d%7bu6DAF%7d%7bu898F%7d%7bu756B%7d100%7bu554F%7d&amp;searchscope=1&amp;SORT=DZ/X%7bu751F%7d%7bu6DAF%7d%7bu898F%7d%7bu756B%7d100%7bu554F%7d&amp;searchscope=1&amp;SORT=DZ&amp;extended=0&amp;SUBKEY=%E7%94%9F%E6%B6%AF%E8%A6%8F%E7%95%AB100%E5%95%8F/1,1,1,B/bibimage&amp;FF=X%7bu751F%7d%7bu6DAF%7d%7bu898F%7d%7bu756B%7d100%7bu554F%7d&amp;searchscope=1&amp;SORT=DZZ&amp;1,1," TargetMode="External"/><Relationship Id="rId13" Type="http://schemas.openxmlformats.org/officeDocument/2006/relationships/image" Target="../media/image141.jpeg"/><Relationship Id="rId3" Type="http://schemas.openxmlformats.org/officeDocument/2006/relationships/image" Target="../media/image136.jpeg"/><Relationship Id="rId7" Type="http://schemas.openxmlformats.org/officeDocument/2006/relationships/image" Target="../media/image138.jpeg"/><Relationship Id="rId12" Type="http://schemas.openxmlformats.org/officeDocument/2006/relationships/hyperlink" Target="http://140.117.120.1/search~S1*cht?/X%7bu54C8%7d%7bu4F5B%7d%7bu7D93%7d%7bu9A57%7d+%7bu5982%7d%7bu4F55%7d%7bu8B80%7d%7bu5927%7d%7bu5B78%7d&amp;searchscope=1&amp;SORT=DZ/X%7bu54C8%7d%7bu4F5B%7d%7bu7D93%7d%7bu9A57%7d+%7bu5982%7d%7bu4F55%7d%7bu8B80%7d%7bu5927%7d%7bu5B78%7d&amp;searchscope=1&amp;SORT=DZ&amp;extended=0&amp;SUBKEY=%E5%93%88%E4%BD%9B%E7%B6%93%E9%A9%97+%E5%A6%82%E4%BD%95%E8%AE%80%E5%A4%A7%E5%AD%B8/1,1,1,B/bibimage&amp;FF=X%7bu54C8%7d%7bu4F5B%7d%7bu7D93%7d%7bu9A57%7d+%7bu5982%7d%7bu4F55%7d%7bu8B80%7d%7bu5927%7d%7bu5B78%7d&amp;searchscope=1&amp;SORT=DZZ&amp;1,1," TargetMode="External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140.117.120.1/search~S1*cht?/X%7bu5927%7d%7bu5B78%7d%7bu751F%7d%7bu4E86%7d%7bu6C92%7d&amp;searchscope=1&amp;SORT=DZ/X%7bu5927%7d%7bu5B78%7d%7bu751F%7d%7bu4E86%7d%7bu6C92%7d&amp;searchscope=1&amp;SORT=DZ&amp;extended=0&amp;SUBKEY=%E5%A4%A7%E5%AD%B8%E7%94%9F%E4%BA%86%E6%B2%92/1,19,19,C/bibimage&amp;FF=X%7bu5927%7d%7bu5B78%7d%7bu751F%7d%7bu4E86%7d%7bu6C92%7d&amp;searchscope=1&amp;SORT=DZ&amp;1,1," TargetMode="External"/><Relationship Id="rId11" Type="http://schemas.openxmlformats.org/officeDocument/2006/relationships/image" Target="../media/image140.jpeg"/><Relationship Id="rId5" Type="http://schemas.openxmlformats.org/officeDocument/2006/relationships/image" Target="../media/image137.jpeg"/><Relationship Id="rId10" Type="http://schemas.openxmlformats.org/officeDocument/2006/relationships/hyperlink" Target="http://140.117.120.1/search~S1*cht?/X%7bu5927%7d%7bu5B78%7d%7bu751F%7d%7bu5FC5%7d%7bu4FEE%7d%7bu7684%7d75%7bu5802%7d%7bu8AB2%7d&amp;searchscope=1&amp;SORT=DZ/X%7bu5927%7d%7bu5B78%7d%7bu751F%7d%7bu5FC5%7d%7bu4FEE%7d%7bu7684%7d75%7bu5802%7d%7bu8AB2%7d&amp;searchscope=1&amp;SORT=DZ&amp;extended=0&amp;SUBKEY=%E5%A4%A7%E5%AD%B8%E7%94%9F%E5%BF%85%E4%BF%AE%E7%9A%8475%E5%A0%82%E8%AA%B2/1,1,1,B/bibimage&amp;FF=X%7bu5927%7d%7bu5B78%7d%7bu751F%7d%7bu5FC5%7d%7bu4FEE%7d%7bu7684%7d75%7bu5802%7d%7bu8AB2%7d&amp;searchscope=1&amp;SORT=DZZ&amp;1,1," TargetMode="External"/><Relationship Id="rId4" Type="http://schemas.openxmlformats.org/officeDocument/2006/relationships/hyperlink" Target="http://140.117.120.1/search~S1*cht?/X%7bu771F%7d%7bu5E0C%7d%7bu671B%7d%7bu6211%7d20%7bu6B72%7d%7bu5C31%7d%7bu61C2%7d%7bu7684%7d%7bu4E8B%7d&amp;searchscope=1&amp;SORT=D/X%7bu771F%7d%7bu5E0C%7d%7bu671B%7d%7bu6211%7d20%7bu6B72%7d%7bu5C31%7d%7bu61C2%7d%7bu7684%7d%7bu4E8B%7d&amp;searchscope=1&amp;SORT=D&amp;SUBKEY=%E7%9C%9F%E5%B8%8C%E6%9C%9B%E6%88%9120%E6%AD%B2%E5%B0%B1%E6%87%82%E7%9A%84%E4%BA%8B/1,1,1,B/bibimage&amp;FF=X%7bu771F%7d%7bu5E0C%7d%7bu671B%7d%7bu6211%7d20%7bu6B72%7d%7bu5C31%7d%7bu61C2%7d%7bu7684%7d%7bu4E8B%7d&amp;searchscope=1&amp;SORT=DZ&amp;1,1," TargetMode="External"/><Relationship Id="rId9" Type="http://schemas.openxmlformats.org/officeDocument/2006/relationships/image" Target="../media/image139.jpeg"/><Relationship Id="rId14" Type="http://schemas.openxmlformats.org/officeDocument/2006/relationships/slide" Target="slide5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" Target="slide54.xml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" Target="slide54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4.xml"/><Relationship Id="rId5" Type="http://schemas.openxmlformats.org/officeDocument/2006/relationships/image" Target="../media/image145.jpeg"/><Relationship Id="rId4" Type="http://schemas.openxmlformats.org/officeDocument/2006/relationships/image" Target="../media/image144.jpe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slide" Target="slide74.xml"/><Relationship Id="rId3" Type="http://schemas.openxmlformats.org/officeDocument/2006/relationships/slide" Target="slide68.xml"/><Relationship Id="rId7" Type="http://schemas.openxmlformats.org/officeDocument/2006/relationships/slide" Target="slide73.xml"/><Relationship Id="rId2" Type="http://schemas.openxmlformats.org/officeDocument/2006/relationships/slide" Target="slide6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2.xml"/><Relationship Id="rId5" Type="http://schemas.openxmlformats.org/officeDocument/2006/relationships/slide" Target="slide71.xml"/><Relationship Id="rId4" Type="http://schemas.openxmlformats.org/officeDocument/2006/relationships/slide" Target="slide70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67.xml"/><Relationship Id="rId5" Type="http://schemas.openxmlformats.org/officeDocument/2006/relationships/image" Target="../media/image151.jpeg"/><Relationship Id="rId4" Type="http://schemas.openxmlformats.org/officeDocument/2006/relationships/image" Target="../media/image15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slide" Target="slide67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" Target="slide67.xml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67.xml"/><Relationship Id="rId4" Type="http://schemas.openxmlformats.org/officeDocument/2006/relationships/image" Target="../media/image154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67.xml"/><Relationship Id="rId5" Type="http://schemas.openxmlformats.org/officeDocument/2006/relationships/image" Target="../media/image158.jpeg"/><Relationship Id="rId4" Type="http://schemas.openxmlformats.org/officeDocument/2006/relationships/image" Target="../media/image157.jpe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slide" Target="slide67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" Target="slide78.xml"/><Relationship Id="rId2" Type="http://schemas.openxmlformats.org/officeDocument/2006/relationships/slide" Target="slide7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79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76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" Target="slide76.xml"/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" Target="slide7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3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403352" y="1916113"/>
            <a:ext cx="604837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endParaRPr kumimoji="0" lang="en-US" altLang="zh-TW" sz="3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標楷體" pitchFamily="65" charset="-120"/>
            </a:endParaRPr>
          </a:p>
          <a:p>
            <a:pPr algn="ctr" eaLnBrk="0" hangingPunct="0">
              <a:defRPr/>
            </a:pPr>
            <a:r>
              <a:rPr kumimoji="0" lang="en-US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  <a:t>102</a:t>
            </a:r>
            <a:r>
              <a:rPr kumimoji="0"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  <a:t>學年度第</a:t>
            </a:r>
            <a:r>
              <a:rPr kumimoji="0" lang="en-US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  <a:t>1</a:t>
            </a:r>
            <a:r>
              <a:rPr kumimoji="0"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  <a:t>學期</a:t>
            </a:r>
            <a:r>
              <a:rPr kumimoji="0" lang="zh-TW" altLang="en-US" sz="3200" b="1" dirty="0">
                <a:solidFill>
                  <a:srgbClr val="FF0000"/>
                </a:solidFill>
                <a:ea typeface="標楷體" pitchFamily="65" charset="-120"/>
              </a:rPr>
              <a:t>院導師會議</a:t>
            </a:r>
            <a:endParaRPr kumimoji="0" lang="en-US" altLang="zh-TW" sz="3200" b="1" dirty="0">
              <a:solidFill>
                <a:srgbClr val="FF0000"/>
              </a:solidFill>
              <a:ea typeface="標楷體" pitchFamily="65" charset="-120"/>
            </a:endParaRPr>
          </a:p>
          <a:p>
            <a:pPr algn="ctr" eaLnBrk="0" hangingPunct="0">
              <a:defRPr/>
            </a:pPr>
            <a:endParaRPr kumimoji="0" lang="en-US" altLang="zh-TW" sz="3200" b="1" dirty="0">
              <a:solidFill>
                <a:srgbClr val="FF0000"/>
              </a:solidFill>
              <a:ea typeface="標楷體" pitchFamily="65" charset="-120"/>
            </a:endParaRPr>
          </a:p>
        </p:txBody>
      </p:sp>
      <p:sp>
        <p:nvSpPr>
          <p:cNvPr id="3075" name="Rectangle 5"/>
          <p:cNvSpPr>
            <a:spLocks noChangeArrowheads="1"/>
          </p:cNvSpPr>
          <p:nvPr/>
        </p:nvSpPr>
        <p:spPr bwMode="auto">
          <a:xfrm>
            <a:off x="1403350" y="3860800"/>
            <a:ext cx="6400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1313" indent="-341313" defTabSz="9128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>
              <a:buFontTx/>
              <a:buNone/>
            </a:pPr>
            <a:endParaRPr kumimoji="0" lang="zh-TW" altLang="en-US" b="1">
              <a:solidFill>
                <a:schemeClr val="accent2"/>
              </a:solidFill>
              <a:ea typeface="標楷體" pitchFamily="65" charset="-120"/>
            </a:endParaRPr>
          </a:p>
        </p:txBody>
      </p:sp>
      <p:sp>
        <p:nvSpPr>
          <p:cNvPr id="3076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400804"/>
            <a:ext cx="2133600" cy="3206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EA2AE99-A47C-4CF8-B418-50EFBE1A04D4}" type="slidenum">
              <a:rPr lang="zh-TW" altLang="en-US" sz="1400" smtClean="0"/>
              <a:pPr eaLnBrk="1" hangingPunct="1">
                <a:spcBef>
                  <a:spcPct val="0"/>
                </a:spcBef>
                <a:buFontTx/>
                <a:buNone/>
              </a:pPr>
              <a:t>1</a:t>
            </a:fld>
            <a:endParaRPr lang="en-US" altLang="zh-TW" sz="1400" smtClean="0"/>
          </a:p>
        </p:txBody>
      </p:sp>
      <p:sp>
        <p:nvSpPr>
          <p:cNvPr id="3077" name="文字方塊 4"/>
          <p:cNvSpPr txBox="1">
            <a:spLocks noChangeArrowheads="1"/>
          </p:cNvSpPr>
          <p:nvPr/>
        </p:nvSpPr>
        <p:spPr bwMode="auto">
          <a:xfrm>
            <a:off x="1908175" y="2997200"/>
            <a:ext cx="4967288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spcBef>
                <a:spcPts val="1800"/>
              </a:spcBef>
              <a:buFontTx/>
              <a:buNone/>
            </a:pPr>
            <a:r>
              <a:rPr kumimoji="0" lang="zh-TW" altLang="en-US" sz="5400" b="1" dirty="0">
                <a:solidFill>
                  <a:srgbClr val="FF0000"/>
                </a:solidFill>
                <a:ea typeface="標楷體" pitchFamily="65" charset="-120"/>
              </a:rPr>
              <a:t>學務工作報告 </a:t>
            </a:r>
            <a:r>
              <a:rPr kumimoji="0" lang="zh-TW" altLang="en-US" sz="5400" b="1" dirty="0">
                <a:solidFill>
                  <a:srgbClr val="0070C0"/>
                </a:solidFill>
                <a:ea typeface="標楷體" pitchFamily="65" charset="-120"/>
              </a:rPr>
              <a:t>　</a:t>
            </a:r>
            <a:endParaRPr kumimoji="0" lang="en-US" altLang="zh-TW" sz="5400" b="1" dirty="0">
              <a:solidFill>
                <a:srgbClr val="0070C0"/>
              </a:solidFill>
              <a:ea typeface="標楷體" pitchFamily="65" charset="-120"/>
            </a:endParaRPr>
          </a:p>
          <a:p>
            <a:pPr algn="ctr" eaLnBrk="1" hangingPunct="1">
              <a:spcBef>
                <a:spcPts val="1800"/>
              </a:spcBef>
              <a:buFontTx/>
              <a:buNone/>
            </a:pPr>
            <a:r>
              <a:rPr lang="zh-TW" altLang="en-US" b="1" dirty="0">
                <a:solidFill>
                  <a:srgbClr val="007FDE"/>
                </a:solidFill>
                <a:latin typeface="標楷體" pitchFamily="65" charset="-120"/>
                <a:ea typeface="標楷體" pitchFamily="65" charset="-120"/>
              </a:rPr>
              <a:t>報告人  洪學務</a:t>
            </a:r>
            <a:r>
              <a:rPr lang="zh-TW" altLang="en-US" b="1" dirty="0" smtClean="0">
                <a:solidFill>
                  <a:srgbClr val="007FDE"/>
                </a:solidFill>
                <a:latin typeface="標楷體" pitchFamily="65" charset="-120"/>
                <a:ea typeface="標楷體" pitchFamily="65" charset="-120"/>
              </a:rPr>
              <a:t>長瑞兒</a:t>
            </a:r>
            <a:endParaRPr lang="zh-TW" altLang="en-US" b="1" dirty="0">
              <a:solidFill>
                <a:srgbClr val="007FDE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4215" y="2673350"/>
            <a:ext cx="7235825" cy="1511300"/>
          </a:xfrm>
        </p:spPr>
        <p:txBody>
          <a:bodyPr rtlCol="0" anchor="ctr">
            <a:normAutofit fontScale="7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TW" altLang="en-US" sz="4800" b="1" dirty="0" smtClean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標楷體" pitchFamily="65" charset="-120"/>
                <a:cs typeface="+mj-cs"/>
              </a:rPr>
              <a:t>貳</a:t>
            </a:r>
            <a:r>
              <a:rPr lang="zh-TW" altLang="en-US" sz="4800" b="1" dirty="0" smtClean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新細明體"/>
                <a:cs typeface="+mj-cs"/>
              </a:rPr>
              <a:t>、</a:t>
            </a:r>
            <a:r>
              <a:rPr lang="zh-TW" altLang="en-US" sz="4800" b="1" dirty="0" smtClean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標楷體" pitchFamily="65" charset="-120"/>
                <a:cs typeface="+mj-cs"/>
              </a:rPr>
              <a:t>重要活動即將展開</a:t>
            </a:r>
            <a:r>
              <a:rPr lang="zh-TW" altLang="en-US" sz="4800" b="1" dirty="0" smtClean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新細明體"/>
                <a:ea typeface="新細明體"/>
                <a:cs typeface="+mj-cs"/>
              </a:rPr>
              <a:t>，</a:t>
            </a:r>
            <a:r>
              <a:rPr lang="zh-TW" altLang="en-US" sz="4800" b="1" dirty="0" smtClean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敬請期待</a:t>
            </a:r>
            <a:endParaRPr lang="en-US" altLang="zh-TW" sz="4800" b="1" dirty="0" smtClean="0">
              <a:solidFill>
                <a:srgbClr val="0070C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TW" altLang="en-US" sz="36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標楷體" pitchFamily="65" charset="-120"/>
                <a:cs typeface="+mj-cs"/>
              </a:rPr>
              <a:t> </a:t>
            </a:r>
            <a:r>
              <a:rPr lang="en-US" altLang="zh-TW" sz="36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標楷體" pitchFamily="65" charset="-120"/>
                <a:cs typeface="+mj-cs"/>
              </a:rPr>
              <a:t>~</a:t>
            </a:r>
            <a:r>
              <a:rPr lang="zh-TW" altLang="en-US" sz="36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標楷體" pitchFamily="65" charset="-120"/>
                <a:cs typeface="+mj-cs"/>
              </a:rPr>
              <a:t>懇請各院師長支持</a:t>
            </a:r>
            <a:r>
              <a:rPr lang="en-US" altLang="zh-TW" sz="36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標楷體" pitchFamily="65" charset="-120"/>
                <a:cs typeface="+mj-cs"/>
              </a:rPr>
              <a:t>~</a:t>
            </a:r>
            <a:endParaRPr lang="zh-TW" altLang="en-US" sz="3600" dirty="0" smtClean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標楷體" pitchFamily="65" charset="-120"/>
              <a:cs typeface="+mj-cs"/>
            </a:endParaRPr>
          </a:p>
        </p:txBody>
      </p:sp>
      <p:sp>
        <p:nvSpPr>
          <p:cNvPr id="4099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7CC7CEE7-250D-42BA-82F8-87D5E56B4BA2}" type="slidenum">
              <a:rPr lang="zh-TW" altLang="en-US" sz="1400" smtClean="0"/>
              <a:pPr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en-US" altLang="zh-TW" sz="1400" smtClean="0"/>
          </a:p>
        </p:txBody>
      </p:sp>
      <p:sp>
        <p:nvSpPr>
          <p:cNvPr id="4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350" y="6165854"/>
            <a:ext cx="647700" cy="576263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9128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2813" eaLnBrk="1" hangingPunct="1"/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課外組</a:t>
            </a:r>
          </a:p>
        </p:txBody>
      </p:sp>
      <p:sp>
        <p:nvSpPr>
          <p:cNvPr id="6147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643065DC-5090-4EBA-8FFD-AE02FC0E73D2}" type="slidenum">
              <a:rPr lang="zh-TW" altLang="en-US"/>
              <a:pPr eaLnBrk="1" hangingPunct="1"/>
              <a:t>11</a:t>
            </a:fld>
            <a:endParaRPr lang="en-US" altLang="zh-TW"/>
          </a:p>
        </p:txBody>
      </p:sp>
      <p:sp>
        <p:nvSpPr>
          <p:cNvPr id="6149" name="內容版面配置區 1"/>
          <p:cNvSpPr>
            <a:spLocks noGrp="1"/>
          </p:cNvSpPr>
          <p:nvPr>
            <p:ph idx="1"/>
          </p:nvPr>
        </p:nvSpPr>
        <p:spPr>
          <a:xfrm>
            <a:off x="1115616" y="1556793"/>
            <a:ext cx="7344816" cy="2448272"/>
          </a:xfrm>
        </p:spPr>
        <p:txBody>
          <a:bodyPr/>
          <a:lstStyle/>
          <a:p>
            <a:pPr eaLnBrk="1" hangingPunct="1"/>
            <a:r>
              <a:rPr lang="zh-TW" altLang="en-US" sz="2800" dirty="0" smtClean="0">
                <a:latin typeface="標楷體" pitchFamily="65" charset="-120"/>
                <a:ea typeface="標楷體" pitchFamily="65" charset="-120"/>
                <a:hlinkClick r:id="rId2" action="ppaction://hlinksldjump"/>
              </a:rPr>
              <a:t>中山大學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  <a:hlinkClick r:id="rId2" action="ppaction://hlinksldjump"/>
              </a:rPr>
              <a:t>33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  <a:hlinkClick r:id="rId2" action="ppaction://hlinksldjump"/>
              </a:rPr>
              <a:t>週年校慶系列活動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 eaLnBrk="1" hangingPunct="1">
              <a:buNone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817563" indent="-457200" eaLnBrk="1" hangingPunct="1"/>
            <a:r>
              <a:rPr lang="zh-TW" altLang="zh-TW" sz="2400" b="1" dirty="0" smtClean="0">
                <a:latin typeface="標楷體" pitchFamily="65" charset="-120"/>
                <a:ea typeface="標楷體" pitchFamily="65" charset="-120"/>
                <a:cs typeface="Times New Roman" pitchFamily="18" charset="0"/>
                <a:hlinkClick r:id="rId3" action="ppaction://hlinksldjump"/>
              </a:rPr>
              <a:t>第</a:t>
            </a:r>
            <a:r>
              <a:rPr lang="en-US" altLang="zh-TW" sz="2400" b="1" dirty="0">
                <a:latin typeface="標楷體" pitchFamily="65" charset="-120"/>
                <a:ea typeface="標楷體" pitchFamily="65" charset="-120"/>
                <a:cs typeface="Times New Roman" pitchFamily="18" charset="0"/>
                <a:hlinkClick r:id="rId3" action="ppaction://hlinksldjump"/>
              </a:rPr>
              <a:t>33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  <a:cs typeface="Times New Roman" pitchFamily="18" charset="0"/>
                <a:hlinkClick r:id="rId3" action="ppaction://hlinksldjump"/>
              </a:rPr>
              <a:t>屆校慶運動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  <a:cs typeface="Times New Roman" pitchFamily="18" charset="0"/>
                <a:hlinkClick r:id="rId3" action="ppaction://hlinksldjump"/>
              </a:rPr>
              <a:t>大會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  <a:cs typeface="Times New Roman" pitchFamily="18" charset="0"/>
                <a:hlinkClick r:id="rId3" action="ppaction://hlinksldjump"/>
              </a:rPr>
              <a:t>開幕程序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 marL="817563" indent="-457200" eaLnBrk="1" hangingPunct="1"/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  <a:hlinkClick r:id="rId2" action="ppaction://hlinksldjump"/>
              </a:rPr>
              <a:t>校慶慶祝大會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 marL="817563" indent="-457200" eaLnBrk="1" hangingPunct="1"/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  <a:hlinkClick r:id="rId2" action="ppaction://hlinksldjump"/>
              </a:rPr>
              <a:t>獻花致敬典禮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6342" y="786174"/>
            <a:ext cx="4352028" cy="841738"/>
          </a:xfrm>
        </p:spPr>
        <p:txBody>
          <a:bodyPr/>
          <a:lstStyle/>
          <a:p>
            <a:pPr marL="0" lvl="0" indent="0">
              <a:spcBef>
                <a:spcPct val="0"/>
              </a:spcBef>
              <a:buNone/>
            </a:pPr>
            <a:r>
              <a:rPr lang="zh-TW" altLang="en-US" sz="20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活動</a:t>
            </a:r>
            <a:r>
              <a:rPr lang="zh-TW" altLang="en-US" sz="20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時間</a:t>
            </a:r>
            <a:r>
              <a:rPr lang="zh-TW" altLang="en-US" sz="20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：</a:t>
            </a:r>
            <a:r>
              <a:rPr lang="en-US" altLang="zh-TW" sz="18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11</a:t>
            </a:r>
            <a:r>
              <a:rPr lang="zh-TW" altLang="en-US" sz="18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月</a:t>
            </a:r>
            <a:r>
              <a:rPr lang="en-US" altLang="zh-TW" sz="18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9</a:t>
            </a:r>
            <a:r>
              <a:rPr lang="zh-TW" altLang="en-US" sz="18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日</a:t>
            </a:r>
            <a:r>
              <a:rPr lang="en-US" altLang="zh-TW" sz="18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18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六</a:t>
            </a:r>
            <a:r>
              <a:rPr lang="en-US" altLang="zh-TW" sz="18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)</a:t>
            </a:r>
            <a:endParaRPr lang="en-US" altLang="zh-TW" sz="1800" b="1" dirty="0">
              <a:solidFill>
                <a:srgbClr val="0000FF"/>
              </a:solidFill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zh-TW" altLang="en-US" sz="20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地點：田徑場</a:t>
            </a:r>
            <a:endParaRPr lang="en-US" altLang="zh-TW" sz="18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marL="0" indent="0">
              <a:buNone/>
            </a:pPr>
            <a:endParaRPr lang="zh-TW" altLang="en-US" sz="1800" dirty="0"/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6332807"/>
              </p:ext>
            </p:extLst>
          </p:nvPr>
        </p:nvGraphicFramePr>
        <p:xfrm>
          <a:off x="0" y="1899320"/>
          <a:ext cx="9143999" cy="49586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2080"/>
                <a:gridCol w="3249764"/>
                <a:gridCol w="1394783"/>
                <a:gridCol w="1395033"/>
                <a:gridCol w="2742339"/>
              </a:tblGrid>
              <a:tr h="380309">
                <a:tc gridSpan="2"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</a:t>
                      </a:r>
                      <a:r>
                        <a:rPr lang="en-US" sz="1600" b="1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</a:t>
                      </a:r>
                      <a:r>
                        <a:rPr lang="zh-TW" sz="1600" b="1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目</a:t>
                      </a:r>
                      <a:endParaRPr lang="zh-TW" sz="1600" b="1" kern="1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59759" marR="59759" marT="0" marB="0">
                    <a:solidFill>
                      <a:srgbClr val="000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時間</a:t>
                      </a:r>
                      <a:endParaRPr lang="zh-TW" sz="1600" b="1" kern="1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59759" marR="59759" marT="0" marB="0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地點</a:t>
                      </a:r>
                      <a:endParaRPr lang="zh-TW" sz="1600" b="1" kern="1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59759" marR="59759" marT="0" marB="0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活動人員</a:t>
                      </a:r>
                      <a:endParaRPr lang="zh-TW" sz="1600" b="1" kern="1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59759" marR="59759" marT="0" marB="0">
                    <a:solidFill>
                      <a:srgbClr val="0000FF"/>
                    </a:solidFill>
                  </a:tcPr>
                </a:tc>
              </a:tr>
              <a:tr h="483787">
                <a:tc rowSpan="7"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altLang="zh-TW" sz="1600" b="1" kern="100" dirty="0" smtClean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en-US" altLang="zh-TW" sz="1600" b="1" kern="100" dirty="0" smtClean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開幕典禮</a:t>
                      </a:r>
                      <a:endParaRPr lang="zh-TW" sz="1600" b="1" kern="1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59759" marR="59759" marT="0" marB="0"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運動員集合</a:t>
                      </a:r>
                      <a:endParaRPr lang="zh-TW" sz="16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59759" marR="59759" marT="0" marB="0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0750-0800</a:t>
                      </a:r>
                      <a:endParaRPr lang="zh-TW" sz="1600" b="1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59759" marR="59759" marT="0" marB="0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室外籃球場</a:t>
                      </a:r>
                      <a:endParaRPr lang="zh-TW" sz="16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59759" marR="59759" marT="0" marB="0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600" b="1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59759" marR="59759" marT="0" marB="0">
                    <a:solidFill>
                      <a:srgbClr val="FFCCFF"/>
                    </a:solidFill>
                  </a:tcPr>
                </a:tc>
              </a:tr>
              <a:tr h="3600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運動員進場</a:t>
                      </a:r>
                      <a:endParaRPr lang="zh-TW" sz="16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59759" marR="59759" marT="0" marB="0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0800-0820</a:t>
                      </a:r>
                      <a:endParaRPr lang="zh-TW" sz="16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59759" marR="59759" marT="0" marB="0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田徑場</a:t>
                      </a:r>
                      <a:endParaRPr lang="zh-TW" sz="1600" b="1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59759" marR="59759" marT="0" marB="0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600" b="1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59759" marR="59759" marT="0" marB="0">
                    <a:solidFill>
                      <a:srgbClr val="FFCCFF"/>
                    </a:solidFill>
                  </a:tcPr>
                </a:tc>
              </a:tr>
              <a:tr h="43204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鼓樂喧天</a:t>
                      </a:r>
                      <a:r>
                        <a:rPr lang="en-US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開場鼓</a:t>
                      </a:r>
                      <a:endParaRPr lang="zh-TW" sz="16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59759" marR="59759" marT="0" marB="0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0820-0825</a:t>
                      </a:r>
                      <a:endParaRPr lang="zh-TW" sz="16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59759" marR="59759" marT="0" marB="0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田徑場</a:t>
                      </a:r>
                      <a:endParaRPr lang="zh-TW" sz="16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59759" marR="59759" marT="0" marB="0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59759" marR="59759" marT="0" marB="0">
                    <a:solidFill>
                      <a:srgbClr val="FFCCFF"/>
                    </a:solidFill>
                  </a:tcPr>
                </a:tc>
              </a:tr>
              <a:tr h="43204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活力中山</a:t>
                      </a:r>
                      <a:r>
                        <a:rPr lang="en-US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大會舞</a:t>
                      </a:r>
                      <a:endParaRPr lang="zh-TW" sz="16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59759" marR="59759" marT="0" marB="0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0825-0835</a:t>
                      </a:r>
                      <a:endParaRPr lang="zh-TW" sz="16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59759" marR="59759" marT="0" marB="0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田徑場</a:t>
                      </a:r>
                      <a:endParaRPr lang="zh-TW" sz="16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59759" marR="59759" marT="0" marB="0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59759" marR="59759" marT="0" marB="0">
                    <a:solidFill>
                      <a:srgbClr val="FFCCFF"/>
                    </a:solidFill>
                  </a:tcPr>
                </a:tc>
              </a:tr>
              <a:tr h="43204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主席致詞</a:t>
                      </a:r>
                      <a:endParaRPr lang="zh-TW" sz="1600" b="1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59759" marR="59759" marT="0" marB="0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0835-0850</a:t>
                      </a:r>
                      <a:endParaRPr lang="zh-TW" sz="1600" b="1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59759" marR="59759" marT="0" marB="0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田徑場</a:t>
                      </a:r>
                      <a:endParaRPr lang="zh-TW" sz="16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59759" marR="59759" marT="0" marB="0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校長、系所主管、師長</a:t>
                      </a:r>
                      <a:endParaRPr lang="zh-TW" sz="16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59759" marR="59759" marT="0" marB="0">
                    <a:solidFill>
                      <a:srgbClr val="FFCCFF"/>
                    </a:solidFill>
                  </a:tcPr>
                </a:tc>
              </a:tr>
              <a:tr h="21336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獻</a:t>
                      </a:r>
                      <a:r>
                        <a:rPr lang="zh-TW" sz="1600" b="1" kern="1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獎</a:t>
                      </a:r>
                      <a:endParaRPr lang="en-US" altLang="zh-TW" sz="1600" b="1" kern="100" dirty="0" smtClean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女子</a:t>
                      </a:r>
                      <a:r>
                        <a:rPr lang="zh-TW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排球</a:t>
                      </a:r>
                      <a:r>
                        <a:rPr lang="zh-TW" sz="16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隊</a:t>
                      </a:r>
                      <a:r>
                        <a:rPr lang="zh-TW" altLang="en-US" sz="16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獲</a:t>
                      </a:r>
                      <a:r>
                        <a:rPr lang="en-US" sz="16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101</a:t>
                      </a:r>
                      <a:r>
                        <a:rPr lang="zh-TW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學年度大專排球</a:t>
                      </a:r>
                      <a:r>
                        <a:rPr lang="zh-TW" sz="16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聯賽</a:t>
                      </a:r>
                      <a:r>
                        <a:rPr lang="zh-TW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公開一級第二名</a:t>
                      </a:r>
                    </a:p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頒獎</a:t>
                      </a:r>
                      <a:endParaRPr lang="en-US" altLang="zh-TW" sz="1600" b="1" kern="100" dirty="0" smtClean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6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sz="16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運動</a:t>
                      </a:r>
                      <a:r>
                        <a:rPr lang="zh-TW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教練舉薦優秀表現</a:t>
                      </a:r>
                      <a:r>
                        <a:rPr lang="zh-TW" sz="16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隊員</a:t>
                      </a:r>
                      <a:r>
                        <a:rPr lang="en-US" sz="16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101</a:t>
                      </a:r>
                      <a:r>
                        <a:rPr lang="zh-TW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學年</a:t>
                      </a:r>
                      <a:r>
                        <a:rPr lang="zh-TW" sz="16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度</a:t>
                      </a:r>
                      <a:r>
                        <a:rPr lang="zh-TW" altLang="en-US" sz="16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sz="16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績</a:t>
                      </a:r>
                      <a:r>
                        <a:rPr lang="zh-TW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優</a:t>
                      </a:r>
                      <a:r>
                        <a:rPr lang="zh-TW" sz="16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校隊</a:t>
                      </a:r>
                      <a:r>
                        <a:rPr lang="en-US" sz="16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101</a:t>
                      </a:r>
                      <a:r>
                        <a:rPr lang="zh-TW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學年度系際盃總錦標</a:t>
                      </a:r>
                      <a:endParaRPr lang="zh-TW" sz="16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59759" marR="59759" marT="0" marB="0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0850-0900</a:t>
                      </a:r>
                      <a:endParaRPr lang="zh-TW" sz="16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59759" marR="59759" marT="0" marB="0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田徑場</a:t>
                      </a:r>
                      <a:endParaRPr lang="zh-TW" sz="16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59759" marR="59759" marT="0" marB="0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101</a:t>
                      </a:r>
                      <a:r>
                        <a:rPr lang="zh-TW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學年度系際盃總錦標</a:t>
                      </a:r>
                    </a:p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冠軍：機電系</a:t>
                      </a:r>
                    </a:p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亞軍：材光系</a:t>
                      </a:r>
                    </a:p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季軍：企管系</a:t>
                      </a:r>
                      <a:endParaRPr lang="zh-TW" sz="16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59759" marR="59759" marT="0" marB="0">
                    <a:solidFill>
                      <a:srgbClr val="FFCCFF"/>
                    </a:solidFill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禮成</a:t>
                      </a:r>
                      <a:endParaRPr lang="zh-TW" sz="1600" b="1" kern="100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59759" marR="59759" marT="0" marB="0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0900</a:t>
                      </a:r>
                      <a:endParaRPr lang="zh-TW" sz="16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59759" marR="59759" marT="0" marB="0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田徑場</a:t>
                      </a:r>
                      <a:endParaRPr lang="zh-TW" sz="16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59759" marR="59759" marT="0" marB="0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6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59759" marR="59759" marT="0" marB="0">
                    <a:solidFill>
                      <a:srgbClr val="FFCC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06205" y="260648"/>
            <a:ext cx="79928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1pPr>
            <a:lvl2pPr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2pPr>
            <a:lvl3pPr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3pPr>
            <a:lvl4pPr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4pPr>
            <a:lvl5pPr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中山大學</a:t>
            </a:r>
            <a:r>
              <a:rPr kumimoji="1" lang="zh-TW" altLang="zh-TW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</a:t>
            </a:r>
            <a:r>
              <a:rPr kumimoji="1" lang="en-US" altLang="zh-TW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33</a:t>
            </a:r>
            <a:r>
              <a:rPr kumimoji="1" lang="zh-TW" alt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周年校慶運動大會開幕程序表</a:t>
            </a:r>
            <a:endParaRPr kumimoji="1" lang="zh-TW" alt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0" y="1484784"/>
            <a:ext cx="9143999" cy="400110"/>
          </a:xfrm>
          <a:prstGeom prst="rect">
            <a:avLst/>
          </a:prstGeom>
          <a:solidFill>
            <a:srgbClr val="CCFFFF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將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集合大一新生，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以鼓樂喧天及師生大會舞競賽熱鬧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地展現學生們的熱情與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活力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39515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268760"/>
            <a:ext cx="4774108" cy="2088232"/>
          </a:xfrm>
          <a:solidFill>
            <a:srgbClr val="CCFFFF"/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lvl="0" indent="0">
              <a:spcBef>
                <a:spcPct val="0"/>
              </a:spcBef>
              <a:buNone/>
            </a:pPr>
            <a:endParaRPr lang="en-US" altLang="zh-TW" sz="2400" b="1" dirty="0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lvl="0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活動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時間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：</a:t>
            </a:r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11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月</a:t>
            </a:r>
            <a:r>
              <a:rPr lang="en-US" altLang="zh-TW" sz="2400" b="1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9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日</a:t>
            </a:r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六</a:t>
            </a:r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)</a:t>
            </a:r>
          </a:p>
          <a:p>
            <a:pPr marL="0" lvl="0" indent="0">
              <a:spcBef>
                <a:spcPct val="0"/>
              </a:spcBef>
              <a:buNone/>
            </a:pPr>
            <a:endParaRPr lang="en-US" altLang="zh-TW" sz="2400" b="1" dirty="0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請至體衛組網頁報名</a:t>
            </a:r>
            <a:r>
              <a:rPr lang="en-US" altLang="zh-TW" sz="2000" b="1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,11/1</a:t>
            </a: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截止。</a:t>
            </a:r>
            <a:endParaRPr lang="en-US" altLang="zh-TW" sz="2000" b="1" dirty="0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marL="0" lvl="0" indent="0">
              <a:spcBef>
                <a:spcPct val="0"/>
              </a:spcBef>
              <a:buNone/>
            </a:pPr>
            <a:endParaRPr lang="en-US" altLang="zh-TW" sz="2400" b="1" dirty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marL="0" lvl="0" indent="0">
              <a:spcBef>
                <a:spcPct val="0"/>
              </a:spcBef>
              <a:buNone/>
            </a:pPr>
            <a:endParaRPr lang="en-US" altLang="zh-TW" sz="2400" b="1" dirty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06905" y="116632"/>
            <a:ext cx="799288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1pPr>
            <a:lvl2pPr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2pPr>
            <a:lvl3pPr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3pPr>
            <a:lvl4pPr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4pPr>
            <a:lvl5pPr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新細明體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中山大學</a:t>
            </a:r>
            <a:r>
              <a:rPr kumimoji="1" lang="zh-TW" altLang="zh-TW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</a:t>
            </a:r>
            <a:r>
              <a:rPr kumimoji="1" lang="en-US" altLang="zh-TW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33</a:t>
            </a:r>
            <a:r>
              <a:rPr kumimoji="1" lang="zh-TW" alt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周年校慶運動大會</a:t>
            </a:r>
            <a:endParaRPr kumimoji="1" lang="en-US" altLang="zh-TW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r>
              <a:rPr lang="en-US" altLang="zh-TW" sz="32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~</a:t>
            </a:r>
            <a:r>
              <a:rPr lang="zh-TW" altLang="en-US" sz="32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校慶運動</a:t>
            </a:r>
            <a:r>
              <a:rPr lang="zh-TW" altLang="en-US" sz="32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競賽</a:t>
            </a:r>
            <a:endParaRPr lang="en-US" altLang="zh-TW" sz="3200" b="1" dirty="0">
              <a:solidFill>
                <a:srgbClr val="0000FF"/>
              </a:solidFill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74108" y="827535"/>
            <a:ext cx="4067944" cy="5877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6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89639" y="6253957"/>
            <a:ext cx="504825" cy="50323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131" y="3356992"/>
            <a:ext cx="4195845" cy="3347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062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289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912813"/>
            <a:fld id="{7BF01321-2C12-427A-83CF-0B5AA2ADE3A4}" type="slidenum">
              <a:rPr lang="zh-TW" altLang="en-US"/>
              <a:pPr defTabSz="912813"/>
              <a:t>14</a:t>
            </a:fld>
            <a:endParaRPr lang="en-US" altLang="zh-TW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5526629"/>
              </p:ext>
            </p:extLst>
          </p:nvPr>
        </p:nvGraphicFramePr>
        <p:xfrm>
          <a:off x="4973004" y="2212415"/>
          <a:ext cx="3518189" cy="2266950"/>
        </p:xfrm>
        <a:graphic>
          <a:graphicData uri="http://schemas.openxmlformats.org/drawingml/2006/table">
            <a:tbl>
              <a:tblPr/>
              <a:tblGrid>
                <a:gridCol w="960346"/>
                <a:gridCol w="2557843"/>
              </a:tblGrid>
              <a:tr h="323850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Arial" charset="0"/>
                        </a:rPr>
                        <a:t>時間</a:t>
                      </a:r>
                      <a:endParaRPr kumimoji="0" 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Arial" charset="0"/>
                        </a:rPr>
                        <a:t>活動內容</a:t>
                      </a:r>
                      <a:endParaRPr kumimoji="0" lang="zh-TW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charset="-120"/>
                          <a:cs typeface="Arial" charset="0"/>
                        </a:rPr>
                        <a:t>08:30</a:t>
                      </a:r>
                      <a:endParaRPr kumimoji="0" lang="zh-TW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Arial" charset="0"/>
                        </a:rPr>
                        <a:t>集合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charset="-120"/>
                          <a:cs typeface="Arial" charset="0"/>
                        </a:rPr>
                        <a:t>08:40</a:t>
                      </a:r>
                      <a:endParaRPr kumimoji="0" lang="zh-TW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Arial" charset="0"/>
                        </a:rPr>
                        <a:t>典禮開始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新細明體" charset="-120"/>
                        <a:cs typeface="Arial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Arial" charset="0"/>
                        </a:rPr>
                        <a:t>獻花</a:t>
                      </a:r>
                      <a:endParaRPr kumimoji="0" 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新細明體" charset="-120"/>
                        <a:cs typeface="Arial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Arial" charset="0"/>
                        </a:rPr>
                        <a:t>唱國父紀念歌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新細明體" charset="-120"/>
                        <a:cs typeface="Arial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Arial" charset="0"/>
                        </a:rPr>
                        <a:t>唱校歌</a:t>
                      </a:r>
                      <a:endParaRPr kumimoji="0" 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charset="-120"/>
                          <a:cs typeface="Arial" charset="0"/>
                        </a:rPr>
                        <a:t>09:00</a:t>
                      </a:r>
                      <a:endParaRPr kumimoji="0" lang="zh-TW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Arial" charset="0"/>
                        </a:rPr>
                        <a:t>禮成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</a:tr>
            </a:tbl>
          </a:graphicData>
        </a:graphic>
      </p:graphicFrame>
      <p:sp>
        <p:nvSpPr>
          <p:cNvPr id="780316" name="Rectangle 1"/>
          <p:cNvSpPr>
            <a:spLocks noChangeArrowheads="1"/>
          </p:cNvSpPr>
          <p:nvPr/>
        </p:nvSpPr>
        <p:spPr bwMode="auto">
          <a:xfrm>
            <a:off x="4927730" y="1196751"/>
            <a:ext cx="353701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defTabSz="912813">
              <a:tabLst>
                <a:tab pos="211138" algn="l"/>
                <a:tab pos="325438" algn="l"/>
              </a:tabLst>
            </a:pPr>
            <a:r>
              <a:rPr lang="zh-TW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Arial" charset="0"/>
              </a:rPr>
              <a:t>獻花致敬典禮</a:t>
            </a:r>
            <a:endParaRPr lang="zh-TW" sz="2400" dirty="0">
              <a:solidFill>
                <a:srgbClr val="FF0000"/>
              </a:solidFill>
              <a:ea typeface="標楷體" pitchFamily="65" charset="-120"/>
              <a:cs typeface="Arial" charset="0"/>
            </a:endParaRPr>
          </a:p>
          <a:p>
            <a:pPr defTabSz="912813" eaLnBrk="0" hangingPunct="0">
              <a:tabLst>
                <a:tab pos="211138" algn="l"/>
                <a:tab pos="325438" algn="l"/>
              </a:tabLst>
            </a:pPr>
            <a:r>
              <a:rPr lang="zh-TW" b="1" dirty="0">
                <a:latin typeface="標楷體" pitchFamily="65" charset="-120"/>
                <a:ea typeface="標楷體" pitchFamily="65" charset="-120"/>
                <a:cs typeface="Arial" charset="0"/>
              </a:rPr>
              <a:t>日期：民國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  <a:cs typeface="Arial" charset="0"/>
              </a:rPr>
              <a:t>102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  <a:cs typeface="Arial" charset="0"/>
              </a:rPr>
              <a:t>年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  <a:cs typeface="Arial" charset="0"/>
              </a:rPr>
              <a:t>11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  <a:cs typeface="Arial" charset="0"/>
              </a:rPr>
              <a:t>月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  <a:cs typeface="Arial" charset="0"/>
              </a:rPr>
              <a:t>12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  <a:cs typeface="Arial" charset="0"/>
              </a:rPr>
              <a:t>日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  <a:cs typeface="Arial" charset="0"/>
              </a:rPr>
              <a:t>﹝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  <a:cs typeface="Arial" charset="0"/>
              </a:rPr>
              <a:t>二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  <a:cs typeface="Arial" charset="0"/>
              </a:rPr>
              <a:t>﹞  </a:t>
            </a:r>
            <a:endParaRPr lang="en-US" altLang="zh-TW" b="1" dirty="0">
              <a:latin typeface="標楷體" pitchFamily="65" charset="-120"/>
              <a:ea typeface="標楷體" pitchFamily="65" charset="-120"/>
              <a:cs typeface="Arial" charset="0"/>
            </a:endParaRPr>
          </a:p>
          <a:p>
            <a:pPr defTabSz="912813" eaLnBrk="0" hangingPunct="0">
              <a:tabLst>
                <a:tab pos="211138" algn="l"/>
                <a:tab pos="325438" algn="l"/>
              </a:tabLst>
            </a:pPr>
            <a:r>
              <a:rPr lang="zh-TW" altLang="en-US" b="1" dirty="0">
                <a:latin typeface="標楷體" pitchFamily="65" charset="-120"/>
                <a:ea typeface="標楷體" pitchFamily="65" charset="-120"/>
                <a:cs typeface="Arial" charset="0"/>
              </a:rPr>
              <a:t>地點：國父銅像中庭</a:t>
            </a:r>
            <a:endParaRPr lang="zh-TW" altLang="en-US" dirty="0">
              <a:ea typeface="標楷體" pitchFamily="65" charset="-120"/>
              <a:cs typeface="Arial" charset="0"/>
            </a:endParaRPr>
          </a:p>
        </p:txBody>
      </p:sp>
      <p:sp>
        <p:nvSpPr>
          <p:cNvPr id="780317" name="文字方塊 7"/>
          <p:cNvSpPr txBox="1">
            <a:spLocks noChangeArrowheads="1"/>
          </p:cNvSpPr>
          <p:nvPr/>
        </p:nvSpPr>
        <p:spPr bwMode="auto">
          <a:xfrm>
            <a:off x="250825" y="334397"/>
            <a:ext cx="741751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2813"/>
            <a:r>
              <a:rPr lang="zh-TW" altLang="en-US" sz="36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中山大學</a:t>
            </a:r>
            <a:r>
              <a:rPr lang="en-US" altLang="zh-TW" sz="36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33</a:t>
            </a:r>
            <a:r>
              <a:rPr lang="zh-TW" altLang="en-US" sz="36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週年校慶系列活動</a:t>
            </a:r>
            <a:endParaRPr lang="zh-TW" altLang="en-US" sz="3600" b="1" dirty="0">
              <a:solidFill>
                <a:srgbClr val="C00000"/>
              </a:solidFill>
              <a:ea typeface="標楷體" pitchFamily="65" charset="-120"/>
              <a:cs typeface="Arial" charset="0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2425017"/>
              </p:ext>
            </p:extLst>
          </p:nvPr>
        </p:nvGraphicFramePr>
        <p:xfrm>
          <a:off x="827584" y="2996952"/>
          <a:ext cx="3960440" cy="2830513"/>
        </p:xfrm>
        <a:graphic>
          <a:graphicData uri="http://schemas.openxmlformats.org/drawingml/2006/table">
            <a:tbl>
              <a:tblPr/>
              <a:tblGrid>
                <a:gridCol w="1008063"/>
                <a:gridCol w="2952377"/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Arial" charset="0"/>
                        </a:rPr>
                        <a:t>時間</a:t>
                      </a:r>
                      <a:endParaRPr kumimoji="0" 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Arial" charset="0"/>
                        </a:rPr>
                        <a:t>活動內容</a:t>
                      </a:r>
                      <a:endParaRPr kumimoji="0" 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charset="-120"/>
                          <a:cs typeface="Arial" charset="0"/>
                        </a:rPr>
                        <a:t>09:00</a:t>
                      </a:r>
                      <a:endParaRPr kumimoji="0" lang="zh-TW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Arial" charset="0"/>
                        </a:rPr>
                        <a:t>集合進場</a:t>
                      </a:r>
                      <a:endParaRPr kumimoji="0" 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charset="-120"/>
                          <a:cs typeface="Arial" charset="0"/>
                        </a:rPr>
                        <a:t>09:20</a:t>
                      </a:r>
                      <a:endParaRPr kumimoji="0" lang="zh-TW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Arial" charset="0"/>
                        </a:rPr>
                        <a:t>大會開始</a:t>
                      </a:r>
                      <a:endParaRPr kumimoji="0" 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charset="-120"/>
                          <a:cs typeface="Arial" charset="0"/>
                        </a:rPr>
                        <a:t>09:25</a:t>
                      </a:r>
                      <a:endParaRPr kumimoji="0" lang="zh-TW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Arial" charset="0"/>
                        </a:rPr>
                        <a:t>校長致詞</a:t>
                      </a:r>
                      <a:endParaRPr kumimoji="0" 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113">
                <a:tc rowSpan="4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charset="-120"/>
                          <a:cs typeface="Arial" charset="0"/>
                        </a:rPr>
                        <a:t>09:30</a:t>
                      </a:r>
                      <a:endParaRPr kumimoji="0" lang="zh-TW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Arial" charset="0"/>
                        </a:rPr>
                        <a:t>頒獎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Arial" charset="0"/>
                        </a:rPr>
                        <a:t>1.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Arial" charset="0"/>
                        </a:rPr>
                        <a:t>本校</a:t>
                      </a: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Arial" charset="0"/>
                        </a:rPr>
                        <a:t>102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Arial" charset="0"/>
                        </a:rPr>
                        <a:t>學年度傑出校友獎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2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44475" marR="0" lvl="0" indent="-244475" algn="just" defTabSz="912813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l"/>
                          <a:tab pos="323850" algn="l"/>
                        </a:tabLst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charset="-120"/>
                          <a:cs typeface="Arial" charset="0"/>
                        </a:rPr>
                        <a:t>2.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Arial" charset="0"/>
                        </a:rPr>
                        <a:t>服務本校滿</a:t>
                      </a: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Arial" charset="0"/>
                        </a:rPr>
                        <a:t>30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Arial" charset="0"/>
                        </a:rPr>
                        <a:t>年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2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44475" marR="0" lvl="0" indent="-244475" algn="just" defTabSz="912813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l"/>
                          <a:tab pos="323850" algn="l"/>
                        </a:tabLst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charset="-120"/>
                          <a:cs typeface="Arial" charset="0"/>
                        </a:rPr>
                        <a:t>3.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Arial" charset="0"/>
                        </a:rPr>
                        <a:t>運動傑出獎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2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44475" marR="0" lvl="0" indent="-244475" algn="just" defTabSz="912813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l"/>
                          <a:tab pos="323850" algn="l"/>
                        </a:tabLst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charset="-120"/>
                          <a:cs typeface="Arial" charset="0"/>
                        </a:rPr>
                        <a:t>4.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Arial" charset="0"/>
                        </a:rPr>
                        <a:t>績優學生社團獎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80350" name="文字方塊 9"/>
          <p:cNvSpPr txBox="1">
            <a:spLocks noChangeArrowheads="1"/>
          </p:cNvSpPr>
          <p:nvPr/>
        </p:nvSpPr>
        <p:spPr bwMode="auto">
          <a:xfrm>
            <a:off x="862955" y="1704583"/>
            <a:ext cx="4213101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2813"/>
            <a:r>
              <a:rPr lang="zh-TW" altLang="en-US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Arial" charset="0"/>
              </a:rPr>
              <a:t>慶祝大會程序</a:t>
            </a:r>
            <a:endParaRPr lang="en-US" altLang="zh-TW" sz="24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Arial" charset="0"/>
            </a:endParaRPr>
          </a:p>
          <a:p>
            <a:pPr defTabSz="912813"/>
            <a:r>
              <a:rPr lang="zh-TW" altLang="zh-TW" b="1" dirty="0">
                <a:latin typeface="標楷體" pitchFamily="65" charset="-120"/>
                <a:ea typeface="標楷體" pitchFamily="65" charset="-120"/>
                <a:cs typeface="Arial" charset="0"/>
              </a:rPr>
              <a:t>日期：民國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  <a:cs typeface="Arial" charset="0"/>
              </a:rPr>
              <a:t>102</a:t>
            </a:r>
            <a:r>
              <a:rPr lang="zh-TW" altLang="zh-TW" b="1" dirty="0" smtClean="0">
                <a:latin typeface="標楷體" pitchFamily="65" charset="-120"/>
                <a:ea typeface="標楷體" pitchFamily="65" charset="-120"/>
                <a:cs typeface="Arial" charset="0"/>
              </a:rPr>
              <a:t>年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  <a:cs typeface="Arial" charset="0"/>
              </a:rPr>
              <a:t>11</a:t>
            </a:r>
            <a:r>
              <a:rPr lang="zh-TW" altLang="zh-TW" b="1" dirty="0" smtClean="0">
                <a:latin typeface="標楷體" pitchFamily="65" charset="-120"/>
                <a:ea typeface="標楷體" pitchFamily="65" charset="-120"/>
                <a:cs typeface="Arial" charset="0"/>
              </a:rPr>
              <a:t>月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  <a:cs typeface="Arial" charset="0"/>
              </a:rPr>
              <a:t>9</a:t>
            </a:r>
            <a:r>
              <a:rPr lang="zh-TW" altLang="zh-TW" b="1" dirty="0" smtClean="0">
                <a:latin typeface="標楷體" pitchFamily="65" charset="-120"/>
                <a:ea typeface="標楷體" pitchFamily="65" charset="-120"/>
                <a:cs typeface="Arial" charset="0"/>
              </a:rPr>
              <a:t>日</a:t>
            </a:r>
            <a:r>
              <a:rPr lang="zh-TW" altLang="zh-TW" b="1" dirty="0">
                <a:latin typeface="標楷體" pitchFamily="65" charset="-120"/>
                <a:ea typeface="標楷體" pitchFamily="65" charset="-120"/>
                <a:cs typeface="Arial" charset="0"/>
              </a:rPr>
              <a:t>﹝六﹞</a:t>
            </a:r>
            <a:endParaRPr lang="en-US" altLang="zh-TW" b="1" dirty="0">
              <a:latin typeface="標楷體" pitchFamily="65" charset="-120"/>
              <a:ea typeface="標楷體" pitchFamily="65" charset="-120"/>
              <a:cs typeface="Arial" charset="0"/>
            </a:endParaRPr>
          </a:p>
          <a:p>
            <a:pPr defTabSz="912813"/>
            <a:r>
              <a:rPr lang="zh-TW" altLang="zh-TW" b="1" dirty="0">
                <a:latin typeface="標楷體" pitchFamily="65" charset="-120"/>
                <a:ea typeface="標楷體" pitchFamily="65" charset="-120"/>
                <a:cs typeface="Arial" charset="0"/>
              </a:rPr>
              <a:t>地點：逸 仙 館</a:t>
            </a:r>
            <a:endParaRPr lang="zh-TW" altLang="en-US" sz="2400" dirty="0">
              <a:solidFill>
                <a:srgbClr val="FF0000"/>
              </a:solidFill>
              <a:ea typeface="標楷體" pitchFamily="65" charset="-120"/>
              <a:cs typeface="Arial" charset="0"/>
            </a:endParaRPr>
          </a:p>
        </p:txBody>
      </p:sp>
      <p:sp>
        <p:nvSpPr>
          <p:cNvPr id="780351" name="AutoShape 6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16416" y="5704171"/>
            <a:ext cx="504825" cy="50323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lang="zh-TW" altLang="en-US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4550342"/>
            <a:ext cx="2808312" cy="2307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746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2813" eaLnBrk="1" hangingPunct="1"/>
            <a:r>
              <a:rPr lang="zh-TW" altLang="en-US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生輔組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1115616" y="1628800"/>
            <a:ext cx="7427168" cy="4165923"/>
          </a:xfrm>
        </p:spPr>
        <p:txBody>
          <a:bodyPr/>
          <a:lstStyle/>
          <a:p>
            <a:pPr marL="273050" indent="0" eaLnBrk="1" hangingPunct="1">
              <a:spcBef>
                <a:spcPts val="1200"/>
              </a:spcBef>
              <a:tabLst>
                <a:tab pos="2147888" algn="l"/>
              </a:tabLst>
              <a:defRPr/>
            </a:pPr>
            <a:r>
              <a:rPr lang="zh-TW" altLang="en-US" sz="2400" u="sng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  <a:hlinkClick r:id="rId3" action="ppaction://hlinksldjump"/>
              </a:rPr>
              <a:t>教官</a:t>
            </a:r>
            <a:r>
              <a:rPr lang="zh-TW" altLang="en-US" sz="2400" u="sng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  <a:hlinkClick r:id="rId3" action="ppaction://hlinksldjump"/>
              </a:rPr>
              <a:t>及校安助理</a:t>
            </a:r>
            <a:endParaRPr lang="en-US" altLang="zh-TW" sz="2400" u="sng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273050" indent="0" eaLnBrk="1" hangingPunct="1">
              <a:spcBef>
                <a:spcPts val="1200"/>
              </a:spcBef>
              <a:tabLst>
                <a:tab pos="2147888" algn="l"/>
              </a:tabLst>
              <a:defRPr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  <a:hlinkClick r:id="rId4" action="ppaction://hlinksldjump"/>
              </a:rPr>
              <a:t>學生安全教育與服務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273050" indent="0" eaLnBrk="1" hangingPunct="1">
              <a:spcBef>
                <a:spcPts val="1200"/>
              </a:spcBef>
              <a:tabLst>
                <a:tab pos="2147888" algn="l"/>
              </a:tabLst>
              <a:defRPr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  <a:hlinkClick r:id="rId5" action="ppaction://hlinksldjump"/>
              </a:rPr>
              <a:t>反毒宣導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  <a:hlinkClick r:id="rId5" action="ppaction://hlinksldjump"/>
              </a:rPr>
              <a:t>~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  <a:hlinkClick r:id="rId5" action="ppaction://hlinksldjump"/>
              </a:rPr>
              <a:t>紫錐花運動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273050" indent="0" eaLnBrk="1" hangingPunct="1">
              <a:spcBef>
                <a:spcPts val="1200"/>
              </a:spcBef>
              <a:tabLst>
                <a:tab pos="2147888" algn="l"/>
              </a:tabLst>
              <a:defRPr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  <a:hlinkClick r:id="rId6" action="ppaction://hlinksldjump"/>
              </a:rPr>
              <a:t>學生賃居輔導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273050" indent="0" eaLnBrk="1" hangingPunct="1">
              <a:spcBef>
                <a:spcPts val="1200"/>
              </a:spcBef>
              <a:tabLst>
                <a:tab pos="2147888" algn="l"/>
              </a:tabLst>
              <a:defRPr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  <a:hlinkClick r:id="rId7" action="ppaction://hlinksldjump"/>
              </a:rPr>
              <a:t>一般替代役申請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273050" indent="0" eaLnBrk="1" hangingPunct="1">
              <a:spcBef>
                <a:spcPts val="1200"/>
              </a:spcBef>
              <a:tabLst>
                <a:tab pos="2147888" algn="l"/>
              </a:tabLst>
              <a:defRPr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  <a:hlinkClick r:id="rId8" action="ppaction://hlinksldjump"/>
              </a:rPr>
              <a:t>預備軍官預備士官考選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273050" indent="0" eaLnBrk="1" hangingPunct="1">
              <a:spcBef>
                <a:spcPts val="1200"/>
              </a:spcBef>
              <a:tabLst>
                <a:tab pos="2147888" algn="l"/>
              </a:tabLst>
              <a:defRPr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  <a:hlinkClick r:id="rId9" action="ppaction://hlinksldjump"/>
              </a:rPr>
              <a:t>學生急難救助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273050" indent="0" eaLnBrk="1" hangingPunct="1">
              <a:spcBef>
                <a:spcPts val="1200"/>
              </a:spcBef>
              <a:tabLst>
                <a:tab pos="2147888" algn="l"/>
              </a:tabLst>
              <a:defRPr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  <a:hlinkClick r:id="rId10" action="ppaction://hlinksldjump"/>
              </a:rPr>
              <a:t>就學貸款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 eaLnBrk="1" hangingPunct="1">
              <a:spcBef>
                <a:spcPts val="1200"/>
              </a:spcBef>
              <a:tabLst>
                <a:tab pos="2147888" algn="l"/>
              </a:tabLst>
              <a:defRPr/>
            </a:pPr>
            <a:endParaRPr lang="zh-TW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 eaLnBrk="1" hangingPunct="1">
              <a:buNone/>
              <a:defRPr/>
            </a:pPr>
            <a:endParaRPr lang="zh-TW" altLang="en-US" sz="2800" dirty="0"/>
          </a:p>
        </p:txBody>
      </p:sp>
      <p:sp>
        <p:nvSpPr>
          <p:cNvPr id="7172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A2877D83-F1EE-4D84-BEBE-CA7A13415517}" type="slidenum">
              <a:rPr lang="zh-TW" altLang="en-US"/>
              <a:pPr eaLnBrk="1" hangingPunct="1"/>
              <a:t>15</a:t>
            </a:fld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6" descr="logo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038" y="94198"/>
            <a:ext cx="1140903" cy="93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7090" name="Rectangle 2"/>
          <p:cNvSpPr>
            <a:spLocks noGrp="1"/>
          </p:cNvSpPr>
          <p:nvPr>
            <p:ph type="title"/>
          </p:nvPr>
        </p:nvSpPr>
        <p:spPr>
          <a:xfrm>
            <a:off x="1522540" y="115888"/>
            <a:ext cx="7200800" cy="1008063"/>
          </a:xfrm>
        </p:spPr>
        <p:txBody>
          <a:bodyPr/>
          <a:lstStyle/>
          <a:p>
            <a:pPr algn="l">
              <a:defRPr/>
            </a:pPr>
            <a:r>
              <a:rPr kumimoji="1" lang="zh-TW" altLang="en-US" b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生輔組教官及校安成員</a:t>
            </a:r>
          </a:p>
        </p:txBody>
      </p:sp>
      <p:pic>
        <p:nvPicPr>
          <p:cNvPr id="18436" name="Picture 4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563" y="1027113"/>
            <a:ext cx="1349375" cy="158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93900" y="1030288"/>
            <a:ext cx="1238250" cy="157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Picture 8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98825" y="1025525"/>
            <a:ext cx="1285875" cy="158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9" name="Picture 9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463" y="1038225"/>
            <a:ext cx="1298575" cy="1589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0" name="Picture 10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325" y="998538"/>
            <a:ext cx="1223963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1" name="Picture 11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4750" y="1062038"/>
            <a:ext cx="1192213" cy="156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4607449"/>
              </p:ext>
            </p:extLst>
          </p:nvPr>
        </p:nvGraphicFramePr>
        <p:xfrm>
          <a:off x="467544" y="2636838"/>
          <a:ext cx="8249419" cy="40538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2920"/>
                <a:gridCol w="1811788"/>
                <a:gridCol w="2194618"/>
                <a:gridCol w="1930093"/>
              </a:tblGrid>
              <a:tr h="38355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階級職稱</a:t>
                      </a:r>
                      <a:endParaRPr lang="zh-TW" altLang="en-US" sz="2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44" marR="91444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姓名</a:t>
                      </a:r>
                      <a:endParaRPr lang="zh-TW" altLang="en-US" sz="2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44" marR="91444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輔導院系所</a:t>
                      </a:r>
                      <a:endParaRPr lang="zh-TW" altLang="en-US" sz="2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44" marR="91444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備註</a:t>
                      </a:r>
                      <a:endParaRPr lang="zh-TW" altLang="en-US" sz="2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44" marR="91444" marT="45718" marB="45718" anchor="ctr"/>
                </a:tc>
              </a:tr>
              <a:tr h="61959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rgbClr val="660033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上校教官兼任</a:t>
                      </a:r>
                      <a:endParaRPr lang="en-US" altLang="zh-TW" sz="1800" b="1" dirty="0" smtClean="0">
                        <a:solidFill>
                          <a:srgbClr val="660033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1800" b="1" dirty="0" smtClean="0">
                          <a:solidFill>
                            <a:srgbClr val="660033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生輔組長</a:t>
                      </a:r>
                      <a:endParaRPr lang="zh-TW" altLang="en-US" sz="1800" b="1" dirty="0">
                        <a:solidFill>
                          <a:srgbClr val="660033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44" marR="91444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rgbClr val="660033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盧文斌</a:t>
                      </a:r>
                      <a:endParaRPr lang="zh-TW" altLang="en-US" sz="2400" b="1" dirty="0">
                        <a:solidFill>
                          <a:srgbClr val="660033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44" marR="91444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660033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工學院、海科院</a:t>
                      </a:r>
                      <a:endParaRPr lang="zh-TW" altLang="en-US" sz="2000" b="1" dirty="0">
                        <a:solidFill>
                          <a:srgbClr val="660033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44" marR="91444" marT="45718" marB="45718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44" marR="91444" marT="45718" marB="45718" anchor="ctr"/>
                </a:tc>
              </a:tr>
              <a:tr h="44256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少校教官</a:t>
                      </a:r>
                      <a:endParaRPr lang="zh-TW" altLang="en-US" sz="2400" b="1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44" marR="91444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孔繁昌</a:t>
                      </a:r>
                      <a:endParaRPr lang="zh-TW" altLang="en-US" sz="2400" b="1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44" marR="91444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社科院、管學院</a:t>
                      </a:r>
                      <a:endParaRPr lang="zh-TW" altLang="en-US" sz="2000" b="1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44" marR="91444" marT="45718" marB="45718" anchor="ctr"/>
                </a:tc>
                <a:tc>
                  <a:txBody>
                    <a:bodyPr/>
                    <a:lstStyle/>
                    <a:p>
                      <a:pPr algn="l"/>
                      <a:endParaRPr lang="zh-TW" altLang="en-US" sz="2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44" marR="91444" marT="45718" marB="45718" anchor="ctr"/>
                </a:tc>
              </a:tr>
              <a:tr h="44256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少校教官</a:t>
                      </a:r>
                      <a:endParaRPr lang="zh-TW" altLang="en-US" sz="2400" b="1" dirty="0">
                        <a:solidFill>
                          <a:srgbClr val="C0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44" marR="91444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何昕洳</a:t>
                      </a:r>
                      <a:endParaRPr lang="zh-TW" altLang="en-US" sz="2400" b="1" dirty="0">
                        <a:solidFill>
                          <a:srgbClr val="C0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44" marR="91444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C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文學院、理學院</a:t>
                      </a:r>
                      <a:endParaRPr lang="zh-TW" altLang="en-US" sz="2000" b="1" dirty="0">
                        <a:solidFill>
                          <a:srgbClr val="C0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44" marR="91444" marT="45718" marB="45718" anchor="ctr"/>
                </a:tc>
                <a:tc>
                  <a:txBody>
                    <a:bodyPr/>
                    <a:lstStyle/>
                    <a:p>
                      <a:pPr algn="l"/>
                      <a:endParaRPr lang="zh-TW" altLang="en-US" sz="2000" b="1" dirty="0">
                        <a:solidFill>
                          <a:srgbClr val="C0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44" marR="91444" marT="45718" marB="45718" anchor="ctr"/>
                </a:tc>
              </a:tr>
              <a:tr h="6786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中校教官兼任</a:t>
                      </a:r>
                      <a:endParaRPr lang="en-US" altLang="zh-TW" sz="1800" b="1" dirty="0" smtClean="0">
                        <a:solidFill>
                          <a:srgbClr val="7030A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1800" b="1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宿服中心主任</a:t>
                      </a:r>
                      <a:endParaRPr lang="zh-TW" altLang="en-US" sz="1800" b="1" dirty="0">
                        <a:solidFill>
                          <a:srgbClr val="7030A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44" marR="91444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劉定一</a:t>
                      </a:r>
                      <a:endParaRPr lang="zh-TW" altLang="en-US" sz="2400" b="1" dirty="0">
                        <a:solidFill>
                          <a:srgbClr val="7030A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44" marR="91444"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學生宿舍</a:t>
                      </a:r>
                      <a:endParaRPr lang="zh-TW" altLang="en-US" sz="2000" b="1" dirty="0">
                        <a:solidFill>
                          <a:srgbClr val="7030A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44" marR="91444" marT="45718" marB="45718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b="1" dirty="0" smtClean="0">
                          <a:solidFill>
                            <a:srgbClr val="7030A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延聘續任宿服中心主任</a:t>
                      </a:r>
                      <a:endParaRPr lang="zh-TW" altLang="en-US" sz="2000" b="1" dirty="0">
                        <a:solidFill>
                          <a:srgbClr val="7030A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44" marR="91444" marT="45718" marB="45718" anchor="ctr"/>
                </a:tc>
              </a:tr>
              <a:tr h="6786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校安助理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44" marR="91444" marT="45718" marB="45718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朱孝代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44" marR="91444" marT="45718" marB="45718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校外賃居學生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44" marR="91444" marT="45718" marB="45718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教官退役延聘</a:t>
                      </a:r>
                      <a:endParaRPr lang="en-US" altLang="zh-TW" sz="20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2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校安培訓合格</a:t>
                      </a:r>
                      <a:endParaRPr lang="zh-TW" altLang="en-US" sz="2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44" marR="91444" marT="45718" marB="45718" anchor="ctr">
                    <a:solidFill>
                      <a:srgbClr val="CCECFF"/>
                    </a:solidFill>
                  </a:tcPr>
                </a:tc>
              </a:tr>
              <a:tr h="6786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校安助理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44" marR="91444" marT="45718" marB="45718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張益嘉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44" marR="91444" marT="45718" marB="45718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校內住宿學生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44" marR="91444" marT="45718" marB="45718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優秀校友聘任</a:t>
                      </a:r>
                      <a:endParaRPr lang="en-US" altLang="zh-TW" sz="2000" b="1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校安培訓合格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44" marR="91444" marT="45718" marB="45718" anchor="ctr">
                    <a:solidFill>
                      <a:srgbClr val="CCEC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154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58824" y="332656"/>
            <a:ext cx="4335642" cy="1143000"/>
          </a:xfrm>
          <a:noFill/>
        </p:spPr>
        <p:txBody>
          <a:bodyPr/>
          <a:lstStyle/>
          <a:p>
            <a:pPr algn="l" defTabSz="912813" eaLnBrk="1" hangingPunct="1"/>
            <a:r>
              <a:rPr lang="zh-TW" altLang="en-US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學生安全教育與服務</a:t>
            </a:r>
            <a:endParaRPr lang="zh-TW" altLang="en-US" sz="36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700808"/>
            <a:ext cx="7848872" cy="3960440"/>
          </a:xfrm>
        </p:spPr>
        <p:txBody>
          <a:bodyPr>
            <a:normAutofit/>
          </a:bodyPr>
          <a:lstStyle/>
          <a:p>
            <a:pPr eaLnBrk="1" hangingPunct="1">
              <a:spcBef>
                <a:spcPts val="600"/>
              </a:spcBef>
              <a:buFontTx/>
              <a:buNone/>
              <a:defRPr/>
            </a:pPr>
            <a:r>
              <a:rPr lang="zh-TW" altLang="en-US" sz="2400" b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◎請導師協助教育宣導</a:t>
            </a:r>
            <a:endParaRPr lang="en-US" altLang="zh-TW" sz="2400" b="1" u="sng" dirty="0" smtClean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534988" indent="-534988" eaLnBrk="1" hangingPunct="1">
              <a:lnSpc>
                <a:spcPts val="3000"/>
              </a:lnSpc>
              <a:spcBef>
                <a:spcPts val="600"/>
              </a:spcBef>
              <a:buFontTx/>
              <a:buNone/>
              <a:defRPr/>
            </a:pP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一、請導師利用班級時間，經常提醒同學注意個人騎機車安全，放慢車速、夜間與下雨天尤其需要注意安全，避免擦撞或打滑</a:t>
            </a:r>
            <a:r>
              <a:rPr lang="en-US" altLang="zh-TW" sz="20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壘殘</a:t>
            </a:r>
            <a:r>
              <a:rPr lang="en-US" altLang="zh-TW" sz="2000" b="1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摔傷。</a:t>
            </a:r>
            <a:endParaRPr lang="en-US" altLang="zh-TW" sz="2000" b="1" dirty="0" smtClean="0">
              <a:latin typeface="標楷體" pitchFamily="65" charset="-120"/>
              <a:ea typeface="標楷體" pitchFamily="65" charset="-120"/>
            </a:endParaRPr>
          </a:p>
          <a:p>
            <a:pPr marL="534988" indent="-534988" eaLnBrk="1" hangingPunct="1">
              <a:lnSpc>
                <a:spcPts val="3000"/>
              </a:lnSpc>
              <a:spcBef>
                <a:spcPts val="600"/>
              </a:spcBef>
              <a:buFontTx/>
              <a:buNone/>
              <a:defRPr/>
            </a:pPr>
            <a:r>
              <a:rPr lang="zh-TW" altLang="en-US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二、學生如發生交通意外，請務必打</a:t>
            </a:r>
            <a:r>
              <a:rPr lang="en-US" altLang="zh-TW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110</a:t>
            </a:r>
            <a:r>
              <a:rPr lang="zh-TW" altLang="en-US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及</a:t>
            </a:r>
            <a:r>
              <a:rPr lang="en-US" altLang="zh-TW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119</a:t>
            </a:r>
            <a:r>
              <a:rPr lang="zh-TW" altLang="en-US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電話通知警察現場處理，也請導師宣導同學尋求協助</a:t>
            </a:r>
            <a:r>
              <a:rPr lang="en-US" altLang="zh-TW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值班教官電話</a:t>
            </a:r>
            <a:r>
              <a:rPr lang="en-US" altLang="zh-TW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0911705999)</a:t>
            </a:r>
            <a:r>
              <a:rPr lang="zh-TW" altLang="en-US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，不要僅口頭承諾再事後處理，將延伸賠償與責任問題。</a:t>
            </a:r>
            <a:endParaRPr lang="en-US" altLang="zh-TW" sz="2000" b="1" dirty="0" smtClean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  <a:p>
            <a:pPr marL="534988" indent="-534988" eaLnBrk="1" hangingPunct="1">
              <a:lnSpc>
                <a:spcPts val="3000"/>
              </a:lnSpc>
              <a:spcBef>
                <a:spcPts val="600"/>
              </a:spcBef>
              <a:buFontTx/>
              <a:buNone/>
              <a:defRPr/>
            </a:pPr>
            <a:r>
              <a:rPr lang="zh-TW" altLang="en-US" sz="2000" b="1" dirty="0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三、請老師可以利用案例來向同學宣導，提醒注意安全，多一分提醒少一分意外，感謝老師們的辛勞與協助。</a:t>
            </a:r>
          </a:p>
          <a:p>
            <a:pPr marL="0" indent="0" eaLnBrk="1" hangingPunct="1">
              <a:lnSpc>
                <a:spcPct val="80000"/>
              </a:lnSpc>
              <a:spcBef>
                <a:spcPts val="600"/>
              </a:spcBef>
              <a:buNone/>
              <a:defRPr/>
            </a:pPr>
            <a:endParaRPr lang="zh-TW" altLang="en-US" sz="20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AutoShape 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424" y="6165304"/>
            <a:ext cx="647700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kumimoji="0" lang="zh-TW" altLang="en-US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4248" y="87700"/>
            <a:ext cx="2240404" cy="1901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4466" y="87700"/>
            <a:ext cx="2309782" cy="1901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906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1520" y="116632"/>
            <a:ext cx="8229600" cy="1143000"/>
          </a:xfrm>
          <a:noFill/>
        </p:spPr>
        <p:txBody>
          <a:bodyPr/>
          <a:lstStyle/>
          <a:p>
            <a:pPr algn="l"/>
            <a:r>
              <a:rPr lang="zh-TW" altLang="en-US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學生安全教育與服務</a:t>
            </a:r>
            <a:endParaRPr lang="zh-TW" altLang="en-US" sz="3600" b="1" dirty="0">
              <a:solidFill>
                <a:srgbClr val="FF0000"/>
              </a:solidFill>
            </a:endParaRPr>
          </a:p>
        </p:txBody>
      </p:sp>
      <p:sp>
        <p:nvSpPr>
          <p:cNvPr id="48132" name="Rectangle 6"/>
          <p:cNvSpPr>
            <a:spLocks noChangeArrowheads="1"/>
          </p:cNvSpPr>
          <p:nvPr/>
        </p:nvSpPr>
        <p:spPr bwMode="auto">
          <a:xfrm>
            <a:off x="539552" y="1174781"/>
            <a:ext cx="8064896" cy="3200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2813">
              <a:spcBef>
                <a:spcPts val="600"/>
              </a:spcBef>
            </a:pPr>
            <a:r>
              <a:rPr lang="zh-TW" altLang="en-US" sz="2400" b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◎</a:t>
            </a:r>
            <a:r>
              <a:rPr kumimoji="0" lang="zh-TW" altLang="en-US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機車車輛</a:t>
            </a:r>
            <a:r>
              <a:rPr kumimoji="0" lang="en-US" altLang="zh-TW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kumimoji="0" lang="zh-TW" altLang="en-US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為學生事故主要項目</a:t>
            </a:r>
            <a:r>
              <a:rPr kumimoji="0" lang="en-US" altLang="zh-TW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,</a:t>
            </a:r>
          </a:p>
          <a:p>
            <a:pPr defTabSz="912813">
              <a:spcBef>
                <a:spcPts val="600"/>
              </a:spcBef>
            </a:pPr>
            <a:r>
              <a:rPr kumimoji="0" lang="en-US" altLang="zh-TW" sz="24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kumimoji="0" lang="en-US" altLang="zh-TW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kumimoji="0" lang="zh-TW" altLang="en-US" sz="20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分析</a:t>
            </a:r>
            <a:r>
              <a:rPr kumimoji="0" lang="zh-TW" altLang="en-US" sz="20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原因如下</a:t>
            </a:r>
            <a:r>
              <a:rPr kumimoji="0" lang="en-US" altLang="zh-TW" sz="20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marL="360363" defTabSz="912813">
              <a:spcBef>
                <a:spcPts val="600"/>
              </a:spcBef>
            </a:pPr>
            <a:r>
              <a:rPr kumimoji="0" lang="zh-TW" altLang="en-US" sz="2000" dirty="0" smtClean="0">
                <a:latin typeface="標楷體" pitchFamily="65" charset="-120"/>
                <a:ea typeface="標楷體" pitchFamily="65" charset="-120"/>
              </a:rPr>
              <a:t>一、未</a:t>
            </a:r>
            <a:r>
              <a:rPr kumimoji="0" lang="zh-TW" altLang="en-US" sz="2000" dirty="0">
                <a:latin typeface="標楷體" pitchFamily="65" charset="-120"/>
                <a:ea typeface="標楷體" pitchFamily="65" charset="-120"/>
              </a:rPr>
              <a:t>保持行車距離，追撞前車</a:t>
            </a:r>
            <a:r>
              <a:rPr kumimoji="0" lang="zh-TW" altLang="en-US" sz="20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kumimoji="0"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marL="360363" defTabSz="912813">
              <a:spcBef>
                <a:spcPts val="600"/>
              </a:spcBef>
            </a:pPr>
            <a:r>
              <a:rPr kumimoji="0" lang="zh-TW" altLang="en-US" sz="2000" dirty="0" smtClean="0">
                <a:latin typeface="標楷體" pitchFamily="65" charset="-120"/>
                <a:ea typeface="標楷體" pitchFamily="65" charset="-120"/>
              </a:rPr>
              <a:t>二、轉彎</a:t>
            </a:r>
            <a:r>
              <a:rPr kumimoji="0" lang="zh-TW" altLang="en-US" sz="2000" dirty="0">
                <a:latin typeface="標楷體" pitchFamily="65" charset="-120"/>
                <a:ea typeface="標楷體" pitchFamily="65" charset="-120"/>
              </a:rPr>
              <a:t>時，未確定安全，即轉彎</a:t>
            </a:r>
            <a:r>
              <a:rPr kumimoji="0" lang="zh-TW" altLang="en-US" sz="20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kumimoji="0"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marL="360363" defTabSz="912813">
              <a:spcBef>
                <a:spcPts val="600"/>
              </a:spcBef>
            </a:pPr>
            <a:r>
              <a:rPr kumimoji="0" lang="zh-TW" altLang="en-US" sz="2000" dirty="0" smtClean="0">
                <a:latin typeface="標楷體" pitchFamily="65" charset="-120"/>
                <a:ea typeface="標楷體" pitchFamily="65" charset="-120"/>
              </a:rPr>
              <a:t>三、行經</a:t>
            </a:r>
            <a:r>
              <a:rPr kumimoji="0" lang="zh-TW" altLang="en-US" sz="2000" dirty="0">
                <a:latin typeface="標楷體" pitchFamily="65" charset="-120"/>
                <a:ea typeface="標楷體" pitchFamily="65" charset="-120"/>
              </a:rPr>
              <a:t>交通複雜地區或路口未減速 。</a:t>
            </a:r>
          </a:p>
          <a:p>
            <a:pPr marL="360363" defTabSz="912813">
              <a:spcBef>
                <a:spcPts val="600"/>
              </a:spcBef>
            </a:pPr>
            <a:r>
              <a:rPr kumimoji="0" lang="zh-TW" altLang="en-US" sz="1900" dirty="0" smtClean="0">
                <a:latin typeface="標楷體" pitchFamily="65" charset="-120"/>
                <a:ea typeface="標楷體" pitchFamily="65" charset="-120"/>
              </a:rPr>
              <a:t>四、行車</a:t>
            </a:r>
            <a:r>
              <a:rPr kumimoji="0" lang="zh-TW" altLang="en-US" sz="1900" dirty="0">
                <a:latin typeface="標楷體" pitchFamily="65" charset="-120"/>
                <a:ea typeface="標楷體" pitchFamily="65" charset="-120"/>
              </a:rPr>
              <a:t>速度太快，致前方有狀況時無充分時間</a:t>
            </a:r>
            <a:r>
              <a:rPr kumimoji="0" lang="zh-TW" altLang="en-US" sz="1900" dirty="0" smtClean="0">
                <a:latin typeface="標楷體" pitchFamily="65" charset="-120"/>
                <a:ea typeface="標楷體" pitchFamily="65" charset="-120"/>
              </a:rPr>
              <a:t>反應。</a:t>
            </a:r>
            <a:endParaRPr kumimoji="0" lang="zh-TW" altLang="en-US" sz="1900" dirty="0">
              <a:latin typeface="標楷體" pitchFamily="65" charset="-120"/>
              <a:ea typeface="標楷體" pitchFamily="65" charset="-120"/>
            </a:endParaRPr>
          </a:p>
          <a:p>
            <a:pPr marL="360363" defTabSz="912813">
              <a:spcBef>
                <a:spcPts val="600"/>
              </a:spcBef>
            </a:pPr>
            <a:r>
              <a:rPr kumimoji="0" lang="zh-TW" altLang="en-US" sz="2000" dirty="0" smtClean="0">
                <a:latin typeface="標楷體" pitchFamily="65" charset="-120"/>
                <a:ea typeface="標楷體" pitchFamily="65" charset="-120"/>
              </a:rPr>
              <a:t>五、騎車</a:t>
            </a:r>
            <a:r>
              <a:rPr kumimoji="0" lang="zh-TW" altLang="en-US" sz="2000" dirty="0">
                <a:latin typeface="標楷體" pitchFamily="65" charset="-120"/>
                <a:ea typeface="標楷體" pitchFamily="65" charset="-120"/>
              </a:rPr>
              <a:t>爭先搶快，未禮讓 。</a:t>
            </a:r>
          </a:p>
          <a:p>
            <a:pPr marL="808038" indent="-447675" defTabSz="912813">
              <a:spcBef>
                <a:spcPts val="600"/>
              </a:spcBef>
            </a:pPr>
            <a:r>
              <a:rPr kumimoji="0" lang="zh-TW" altLang="en-US" sz="2000" dirty="0" smtClean="0">
                <a:latin typeface="標楷體" pitchFamily="65" charset="-120"/>
                <a:ea typeface="標楷體" pitchFamily="65" charset="-120"/>
              </a:rPr>
              <a:t>六、行車</a:t>
            </a:r>
            <a:r>
              <a:rPr kumimoji="0" lang="zh-TW" altLang="en-US" sz="2000" dirty="0">
                <a:latin typeface="標楷體" pitchFamily="65" charset="-120"/>
                <a:ea typeface="標楷體" pitchFamily="65" charset="-120"/>
              </a:rPr>
              <a:t>過程未對可能發生之狀況，預採防範或防護措施。</a:t>
            </a:r>
            <a:endParaRPr kumimoji="0" lang="zh-TW" altLang="en-US" sz="2000" b="1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7098" y="4499393"/>
            <a:ext cx="2110902" cy="2016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44366" y="4509120"/>
            <a:ext cx="2344366" cy="2016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982" y="4509120"/>
            <a:ext cx="2209929" cy="1996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15011" y="4486081"/>
            <a:ext cx="2170623" cy="2019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580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6"/>
          <p:cNvSpPr>
            <a:spLocks noChangeArrowheads="1"/>
          </p:cNvSpPr>
          <p:nvPr/>
        </p:nvSpPr>
        <p:spPr bwMode="auto">
          <a:xfrm>
            <a:off x="360271" y="1124744"/>
            <a:ext cx="8407641" cy="3439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2813">
              <a:lnSpc>
                <a:spcPts val="2500"/>
              </a:lnSpc>
              <a:spcBef>
                <a:spcPts val="600"/>
              </a:spcBef>
            </a:pPr>
            <a:r>
              <a:rPr lang="zh-TW" altLang="en-US" sz="2400" b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◎</a:t>
            </a:r>
            <a:r>
              <a:rPr kumimoji="0" lang="zh-TW" altLang="en-US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交通安全教育：</a:t>
            </a:r>
            <a:endParaRPr kumimoji="0" lang="en-US" altLang="zh-TW" sz="24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 defTabSz="912813">
              <a:lnSpc>
                <a:spcPts val="2500"/>
              </a:lnSpc>
              <a:spcBef>
                <a:spcPts val="600"/>
              </a:spcBef>
              <a:buFont typeface="+mj-ea"/>
              <a:buAutoNum type="ea1ChtPeriod"/>
            </a:pPr>
            <a:r>
              <a:rPr kumimoji="0" lang="en-US" altLang="zh-TW" sz="2000" b="1" dirty="0" smtClean="0">
                <a:solidFill>
                  <a:srgbClr val="990000"/>
                </a:solidFill>
                <a:latin typeface="標楷體" pitchFamily="65" charset="-120"/>
                <a:ea typeface="標楷體" pitchFamily="65" charset="-120"/>
              </a:rPr>
              <a:t>102</a:t>
            </a:r>
            <a:r>
              <a:rPr kumimoji="0" lang="zh-TW" altLang="en-US" sz="2000" b="1" dirty="0" smtClean="0">
                <a:solidFill>
                  <a:srgbClr val="990000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kumimoji="0" lang="en-US" altLang="zh-TW" sz="2000" b="1" dirty="0" smtClean="0">
                <a:solidFill>
                  <a:srgbClr val="990000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kumimoji="0" lang="zh-TW" altLang="en-US" sz="2000" b="1" dirty="0" smtClean="0">
                <a:solidFill>
                  <a:srgbClr val="990000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kumimoji="0" lang="en-US" altLang="zh-TW" sz="2000" b="1" dirty="0" smtClean="0">
                <a:solidFill>
                  <a:srgbClr val="990000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kumimoji="0" lang="zh-TW" altLang="en-US" sz="2000" b="1" dirty="0" smtClean="0">
                <a:solidFill>
                  <a:srgbClr val="990000"/>
                </a:solidFill>
                <a:latin typeface="標楷體" pitchFamily="65" charset="-120"/>
                <a:ea typeface="標楷體" pitchFamily="65" charset="-120"/>
              </a:rPr>
              <a:t>日在校園機車停車場、重要路口宣導注意騎車安</a:t>
            </a:r>
            <a:endParaRPr kumimoji="0" lang="en-US" altLang="zh-TW" sz="2000" b="1" dirty="0" smtClean="0">
              <a:solidFill>
                <a:srgbClr val="99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 defTabSz="912813">
              <a:lnSpc>
                <a:spcPts val="2500"/>
              </a:lnSpc>
              <a:spcBef>
                <a:spcPts val="600"/>
              </a:spcBef>
              <a:buFont typeface="+mj-ea"/>
              <a:buAutoNum type="ea1ChtPeriod"/>
            </a:pPr>
            <a:r>
              <a:rPr kumimoji="0" lang="en-US" altLang="zh-TW" sz="2000" b="1" dirty="0" smtClean="0">
                <a:solidFill>
                  <a:srgbClr val="990000"/>
                </a:solidFill>
                <a:latin typeface="標楷體" pitchFamily="65" charset="-120"/>
                <a:ea typeface="標楷體" pitchFamily="65" charset="-120"/>
              </a:rPr>
              <a:t>102</a:t>
            </a:r>
            <a:r>
              <a:rPr kumimoji="0" lang="zh-TW" altLang="en-US" sz="2000" b="1" dirty="0" smtClean="0">
                <a:solidFill>
                  <a:srgbClr val="990000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kumimoji="0" lang="en-US" altLang="zh-TW" sz="2000" b="1" dirty="0" smtClean="0">
                <a:solidFill>
                  <a:srgbClr val="990000"/>
                </a:solidFill>
                <a:latin typeface="標楷體" pitchFamily="65" charset="-120"/>
                <a:ea typeface="標楷體" pitchFamily="65" charset="-120"/>
              </a:rPr>
              <a:t>5</a:t>
            </a:r>
            <a:r>
              <a:rPr kumimoji="0" lang="zh-TW" altLang="en-US" sz="2000" b="1" dirty="0" smtClean="0">
                <a:solidFill>
                  <a:srgbClr val="990000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kumimoji="0" lang="en-US" altLang="zh-TW" sz="2000" b="1" dirty="0" smtClean="0">
                <a:solidFill>
                  <a:srgbClr val="990000"/>
                </a:solidFill>
                <a:latin typeface="標楷體" pitchFamily="65" charset="-120"/>
                <a:ea typeface="標楷體" pitchFamily="65" charset="-120"/>
              </a:rPr>
              <a:t>16</a:t>
            </a:r>
            <a:r>
              <a:rPr kumimoji="0" lang="zh-TW" altLang="en-US" sz="2000" b="1" dirty="0" smtClean="0">
                <a:solidFill>
                  <a:srgbClr val="990000"/>
                </a:solidFill>
                <a:latin typeface="標楷體" pitchFamily="65" charset="-120"/>
                <a:ea typeface="標楷體" pitchFamily="65" charset="-120"/>
              </a:rPr>
              <a:t>日邀請光陽機車機車安全宣導推廣到校宣導交通安全教育。</a:t>
            </a:r>
            <a:endParaRPr kumimoji="0" lang="en-US" altLang="zh-TW" sz="2000" b="1" dirty="0" smtClean="0">
              <a:solidFill>
                <a:srgbClr val="99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 defTabSz="912813">
              <a:lnSpc>
                <a:spcPts val="2500"/>
              </a:lnSpc>
              <a:spcBef>
                <a:spcPts val="600"/>
              </a:spcBef>
              <a:buFont typeface="+mj-ea"/>
              <a:buAutoNum type="ea1ChtPeriod"/>
            </a:pPr>
            <a:r>
              <a:rPr kumimoji="0" lang="en-US" altLang="zh-TW" sz="2000" b="1" dirty="0" smtClean="0">
                <a:solidFill>
                  <a:srgbClr val="990000"/>
                </a:solidFill>
                <a:latin typeface="標楷體" pitchFamily="65" charset="-120"/>
                <a:ea typeface="標楷體" pitchFamily="65" charset="-120"/>
              </a:rPr>
              <a:t>102</a:t>
            </a:r>
            <a:r>
              <a:rPr kumimoji="0" lang="zh-TW" altLang="en-US" sz="2000" b="1" dirty="0" smtClean="0">
                <a:solidFill>
                  <a:srgbClr val="990000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kumimoji="0" lang="en-US" altLang="zh-TW" sz="2000" b="1" dirty="0" smtClean="0">
                <a:solidFill>
                  <a:srgbClr val="990000"/>
                </a:solidFill>
                <a:latin typeface="標楷體" pitchFamily="65" charset="-120"/>
                <a:ea typeface="標楷體" pitchFamily="65" charset="-120"/>
              </a:rPr>
              <a:t>7</a:t>
            </a:r>
            <a:r>
              <a:rPr kumimoji="0" lang="zh-TW" altLang="en-US" sz="2000" b="1" dirty="0" smtClean="0">
                <a:solidFill>
                  <a:srgbClr val="990000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kumimoji="0" lang="en-US" altLang="zh-TW" sz="2000" b="1" dirty="0" smtClean="0">
                <a:solidFill>
                  <a:srgbClr val="990000"/>
                </a:solidFill>
                <a:latin typeface="標楷體" pitchFamily="65" charset="-120"/>
                <a:ea typeface="標楷體" pitchFamily="65" charset="-120"/>
              </a:rPr>
              <a:t>18</a:t>
            </a:r>
            <a:r>
              <a:rPr kumimoji="0" lang="zh-TW" altLang="en-US" sz="2000" b="1" dirty="0" smtClean="0">
                <a:solidFill>
                  <a:srgbClr val="990000"/>
                </a:solidFill>
                <a:latin typeface="標楷體" pitchFamily="65" charset="-120"/>
                <a:ea typeface="標楷體" pitchFamily="65" charset="-120"/>
              </a:rPr>
              <a:t>日邀請高雄市政府交通局到校會勘千光路道路交通安全改善措施。</a:t>
            </a:r>
            <a:endParaRPr kumimoji="0" lang="en-US" altLang="zh-TW" sz="2000" b="1" dirty="0" smtClean="0">
              <a:solidFill>
                <a:srgbClr val="99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 defTabSz="912813">
              <a:lnSpc>
                <a:spcPts val="2500"/>
              </a:lnSpc>
              <a:spcBef>
                <a:spcPts val="600"/>
              </a:spcBef>
              <a:buFont typeface="+mj-ea"/>
              <a:buAutoNum type="ea1ChtPeriod"/>
            </a:pPr>
            <a:r>
              <a:rPr kumimoji="0" lang="en-US" altLang="zh-TW" sz="2000" b="1" dirty="0" smtClean="0">
                <a:solidFill>
                  <a:srgbClr val="990000"/>
                </a:solidFill>
                <a:latin typeface="標楷體" pitchFamily="65" charset="-120"/>
                <a:ea typeface="標楷體" pitchFamily="65" charset="-120"/>
              </a:rPr>
              <a:t>102</a:t>
            </a:r>
            <a:r>
              <a:rPr kumimoji="0" lang="zh-TW" altLang="en-US" sz="2000" b="1" dirty="0" smtClean="0">
                <a:solidFill>
                  <a:srgbClr val="990000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kumimoji="0" lang="en-US" altLang="zh-TW" sz="2000" b="1" dirty="0" smtClean="0">
                <a:solidFill>
                  <a:srgbClr val="990000"/>
                </a:solidFill>
                <a:latin typeface="標楷體" pitchFamily="65" charset="-120"/>
                <a:ea typeface="標楷體" pitchFamily="65" charset="-120"/>
              </a:rPr>
              <a:t>9</a:t>
            </a:r>
            <a:r>
              <a:rPr kumimoji="0" lang="zh-TW" altLang="en-US" sz="2000" b="1" dirty="0" smtClean="0">
                <a:solidFill>
                  <a:srgbClr val="990000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kumimoji="0" lang="en-US" altLang="zh-TW" sz="2000" b="1" dirty="0" smtClean="0">
                <a:solidFill>
                  <a:srgbClr val="990000"/>
                </a:solidFill>
                <a:latin typeface="標楷體" pitchFamily="65" charset="-120"/>
                <a:ea typeface="標楷體" pitchFamily="65" charset="-120"/>
              </a:rPr>
              <a:t>9</a:t>
            </a:r>
            <a:r>
              <a:rPr kumimoji="0" lang="zh-TW" altLang="en-US" sz="2000" b="1" dirty="0" smtClean="0">
                <a:solidFill>
                  <a:srgbClr val="990000"/>
                </a:solidFill>
                <a:latin typeface="標楷體" pitchFamily="65" charset="-120"/>
                <a:ea typeface="標楷體" pitchFamily="65" charset="-120"/>
              </a:rPr>
              <a:t>日新生入學指導邀請比雅久公司，機車安全駕駛宣導講師，到校宣導機車道路安全防衛駕駛宣教。</a:t>
            </a:r>
            <a:endParaRPr kumimoji="0" lang="en-US" altLang="zh-TW" sz="2000" b="1" dirty="0" smtClean="0">
              <a:solidFill>
                <a:srgbClr val="99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 defTabSz="912813">
              <a:lnSpc>
                <a:spcPts val="2500"/>
              </a:lnSpc>
              <a:spcBef>
                <a:spcPts val="600"/>
              </a:spcBef>
              <a:buFont typeface="+mj-ea"/>
              <a:buAutoNum type="ea1ChtPeriod"/>
            </a:pPr>
            <a:r>
              <a:rPr kumimoji="0" lang="zh-TW" altLang="en-US" sz="2000" b="1" dirty="0" smtClean="0">
                <a:solidFill>
                  <a:srgbClr val="990000"/>
                </a:solidFill>
                <a:latin typeface="標楷體" pitchFamily="65" charset="-120"/>
                <a:ea typeface="標楷體" pitchFamily="65" charset="-120"/>
              </a:rPr>
              <a:t>預計</a:t>
            </a:r>
            <a:r>
              <a:rPr kumimoji="0" lang="en-US" altLang="zh-TW" sz="2000" b="1" dirty="0" smtClean="0">
                <a:solidFill>
                  <a:srgbClr val="990000"/>
                </a:solidFill>
                <a:latin typeface="標楷體" pitchFamily="65" charset="-120"/>
                <a:ea typeface="標楷體" pitchFamily="65" charset="-120"/>
              </a:rPr>
              <a:t>102</a:t>
            </a:r>
            <a:r>
              <a:rPr kumimoji="0" lang="zh-TW" altLang="en-US" sz="2000" b="1" dirty="0" smtClean="0">
                <a:solidFill>
                  <a:srgbClr val="990000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kumimoji="0" lang="en-US" altLang="zh-TW" sz="2000" b="1" dirty="0" smtClean="0">
                <a:solidFill>
                  <a:srgbClr val="990000"/>
                </a:solidFill>
                <a:latin typeface="標楷體" pitchFamily="65" charset="-120"/>
                <a:ea typeface="標楷體" pitchFamily="65" charset="-120"/>
              </a:rPr>
              <a:t>12</a:t>
            </a:r>
            <a:r>
              <a:rPr kumimoji="0" lang="zh-TW" altLang="en-US" sz="2000" b="1" dirty="0" smtClean="0">
                <a:solidFill>
                  <a:srgbClr val="990000"/>
                </a:solidFill>
                <a:latin typeface="標楷體" pitchFamily="65" charset="-120"/>
                <a:ea typeface="標楷體" pitchFamily="65" charset="-120"/>
              </a:rPr>
              <a:t>月中旬舉辦宣教，邀請高雄市政府交通局監理站</a:t>
            </a:r>
            <a:endParaRPr kumimoji="0" lang="en-US" altLang="zh-TW" sz="2000" b="1" dirty="0" smtClean="0">
              <a:solidFill>
                <a:srgbClr val="990000"/>
              </a:solidFill>
              <a:latin typeface="標楷體" pitchFamily="65" charset="-120"/>
              <a:ea typeface="標楷體" pitchFamily="65" charset="-120"/>
            </a:endParaRPr>
          </a:p>
          <a:p>
            <a:pPr defTabSz="912813">
              <a:lnSpc>
                <a:spcPts val="2500"/>
              </a:lnSpc>
              <a:spcBef>
                <a:spcPts val="600"/>
              </a:spcBef>
            </a:pPr>
            <a:r>
              <a:rPr kumimoji="0" lang="zh-TW" altLang="en-US" sz="2000" b="1" dirty="0">
                <a:solidFill>
                  <a:srgbClr val="99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kumimoji="0" lang="zh-TW" altLang="en-US" sz="2000" b="1" dirty="0" smtClean="0">
                <a:solidFill>
                  <a:srgbClr val="990000"/>
                </a:solidFill>
                <a:latin typeface="標楷體" pitchFamily="65" charset="-120"/>
                <a:ea typeface="標楷體" pitchFamily="65" charset="-120"/>
              </a:rPr>
              <a:t>   交通安全</a:t>
            </a:r>
            <a:r>
              <a:rPr kumimoji="0" lang="zh-TW" altLang="en-US" sz="2000" b="1" dirty="0">
                <a:solidFill>
                  <a:srgbClr val="990000"/>
                </a:solidFill>
                <a:latin typeface="標楷體" pitchFamily="65" charset="-120"/>
                <a:ea typeface="標楷體" pitchFamily="65" charset="-120"/>
              </a:rPr>
              <a:t>宣導校園</a:t>
            </a:r>
            <a:r>
              <a:rPr kumimoji="0" lang="zh-TW" altLang="en-US" sz="2000" b="1" dirty="0" smtClean="0">
                <a:solidFill>
                  <a:srgbClr val="990000"/>
                </a:solidFill>
                <a:latin typeface="標楷體" pitchFamily="65" charset="-120"/>
                <a:ea typeface="標楷體" pitchFamily="65" charset="-120"/>
              </a:rPr>
              <a:t>巡迴宣教活動。</a:t>
            </a:r>
            <a:endParaRPr kumimoji="0" lang="zh-TW" altLang="en-US" sz="2000" b="1" dirty="0">
              <a:solidFill>
                <a:srgbClr val="9900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1728" y="4725144"/>
            <a:ext cx="2288682" cy="1950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Z:\@活動照片\102.01.03-交通安全宣導摺頁發放\DSC_376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1522" y="4725143"/>
            <a:ext cx="2214389" cy="1950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8122" y="4725143"/>
            <a:ext cx="2145970" cy="194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96911" y="4725143"/>
            <a:ext cx="2194298" cy="194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175015" y="260648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學生安全教育與服務</a:t>
            </a:r>
            <a:endParaRPr lang="zh-TW" alt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69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835696" y="2060848"/>
            <a:ext cx="6851104" cy="4525963"/>
          </a:xfrm>
        </p:spPr>
        <p:txBody>
          <a:bodyPr/>
          <a:lstStyle/>
          <a:p>
            <a:pPr>
              <a:buNone/>
            </a:pPr>
            <a:r>
              <a:rPr lang="zh-TW" altLang="en-US" b="1" dirty="0" smtClean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標楷體" pitchFamily="65" charset="-120"/>
                <a:ea typeface="標楷體" pitchFamily="65" charset="-120"/>
                <a:hlinkClick r:id="rId2" action="ppaction://hlinksldjump"/>
              </a:rPr>
              <a:t>壹、暑假迄今已辦理的重要活動</a:t>
            </a:r>
            <a:endParaRPr lang="en-US" altLang="zh-TW" b="1" dirty="0" smtClean="0">
              <a:solidFill>
                <a:srgbClr val="0070C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b="1" dirty="0" smtClean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標楷體" pitchFamily="65" charset="-120"/>
                <a:ea typeface="標楷體" pitchFamily="65" charset="-120"/>
                <a:hlinkClick r:id="rId3" action="ppaction://hlinksldjump"/>
              </a:rPr>
              <a:t>貳、目前本處重要活動宣導</a:t>
            </a:r>
            <a:endParaRPr lang="en-US" altLang="zh-TW" b="1" dirty="0" smtClean="0">
              <a:solidFill>
                <a:srgbClr val="0070C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b="1" dirty="0" smtClean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標楷體" pitchFamily="65" charset="-120"/>
                <a:ea typeface="標楷體" pitchFamily="65" charset="-120"/>
                <a:hlinkClick r:id="rId4" action="ppaction://hlinksldjump"/>
              </a:rPr>
              <a:t>參、本處各項服務成效分析</a:t>
            </a:r>
            <a:endParaRPr lang="en-US" altLang="zh-TW" b="1" dirty="0" smtClean="0">
              <a:solidFill>
                <a:srgbClr val="0070C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b="1" dirty="0" smtClean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標楷體" pitchFamily="65" charset="-120"/>
                <a:ea typeface="標楷體" pitchFamily="65" charset="-120"/>
                <a:hlinkClick r:id="rId5" action="ppaction://hlinksldjump"/>
              </a:rPr>
              <a:t>肆、學生優異表現</a:t>
            </a:r>
            <a:endParaRPr lang="zh-TW" altLang="en-US" b="1" dirty="0" smtClean="0">
              <a:solidFill>
                <a:srgbClr val="0070C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b="1" dirty="0" smtClean="0">
              <a:solidFill>
                <a:srgbClr val="0070C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a typeface="標楷體" pitchFamily="65" charset="-120"/>
            </a:endParaRPr>
          </a:p>
          <a:p>
            <a:pPr>
              <a:buNone/>
            </a:pPr>
            <a:endParaRPr lang="en-US" altLang="zh-TW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zh-TW" altLang="en-US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16632"/>
            <a:ext cx="8208912" cy="899592"/>
          </a:xfrm>
          <a:noFill/>
        </p:spPr>
        <p:txBody>
          <a:bodyPr/>
          <a:lstStyle/>
          <a:p>
            <a:pPr algn="l" defTabSz="912813" eaLnBrk="1" hangingPunct="1"/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交通安全</a:t>
            </a:r>
            <a:r>
              <a:rPr lang="en-US" altLang="zh-TW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lang="en-US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4-6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月事故場所</a:t>
            </a:r>
            <a:r>
              <a:rPr lang="zh-TW" altLang="en-US" sz="2800" b="1" dirty="0" smtClean="0">
                <a:solidFill>
                  <a:srgbClr val="FF0000"/>
                </a:solidFill>
                <a:latin typeface="新細明體"/>
                <a:ea typeface="新細明體"/>
              </a:rPr>
              <a:t>、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性別及各院人數統計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3534786"/>
              </p:ext>
            </p:extLst>
          </p:nvPr>
        </p:nvGraphicFramePr>
        <p:xfrm>
          <a:off x="1187624" y="1124744"/>
          <a:ext cx="6984454" cy="5522559"/>
        </p:xfrm>
        <a:graphic>
          <a:graphicData uri="http://schemas.openxmlformats.org/drawingml/2006/table">
            <a:tbl>
              <a:tblPr/>
              <a:tblGrid>
                <a:gridCol w="1728479"/>
                <a:gridCol w="720000"/>
                <a:gridCol w="936000"/>
                <a:gridCol w="1800097"/>
                <a:gridCol w="792088"/>
                <a:gridCol w="1007790"/>
              </a:tblGrid>
              <a:tr h="710409">
                <a:tc gridSpan="6"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102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年度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(102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~6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kumimoji="0" lang="en-US" altLang="zh-TW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606338">
                <a:tc gridSpan="6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交通意外事故事件：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15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件</a:t>
                      </a: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0" lang="zh-TW" altLang="en-US" sz="18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含死亡</a:t>
                      </a:r>
                      <a:r>
                        <a:rPr kumimoji="0" lang="en-US" altLang="zh-TW" sz="18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r>
                        <a:rPr kumimoji="0" lang="zh-TW" altLang="en-US" sz="18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</a:t>
                      </a:r>
                      <a:r>
                        <a:rPr kumimoji="0" lang="en-US" altLang="zh-TW" sz="18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-</a:t>
                      </a:r>
                      <a:r>
                        <a:rPr kumimoji="0" lang="zh-TW" altLang="en-US" sz="18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機電系</a:t>
                      </a: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6172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發生車禍場所</a:t>
                      </a:r>
                      <a:endParaRPr kumimoji="0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件數</a:t>
                      </a:r>
                      <a:endParaRPr kumimoji="0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百分比</a:t>
                      </a:r>
                      <a:endParaRPr kumimoji="0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發生車禍各院所</a:t>
                      </a:r>
                      <a:endParaRPr kumimoji="0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人數</a:t>
                      </a:r>
                      <a:endParaRPr kumimoji="0" lang="zh-TW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總人數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</a:tr>
              <a:tr h="49522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校內</a:t>
                      </a: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</a:t>
                      </a: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28.8%</a:t>
                      </a: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文學院</a:t>
                      </a: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 rowSpan="7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18</a:t>
                      </a: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</a:t>
                      </a:r>
                      <a:endParaRPr kumimoji="0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  <a:tr h="49522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校外</a:t>
                      </a: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9</a:t>
                      </a: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</a:t>
                      </a: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99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72.2%</a:t>
                      </a: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社科院</a:t>
                      </a: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95229"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管理學院</a:t>
                      </a: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9522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性別</a:t>
                      </a:r>
                      <a:endParaRPr kumimoji="0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人數</a:t>
                      </a:r>
                      <a:endParaRPr kumimoji="0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百分比</a:t>
                      </a:r>
                      <a:endParaRPr kumimoji="0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理學院</a:t>
                      </a: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9522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男 </a:t>
                      </a: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13</a:t>
                      </a: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72.2%</a:t>
                      </a: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工學院</a:t>
                      </a: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9522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女 </a:t>
                      </a: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22.2%</a:t>
                      </a: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海科院</a:t>
                      </a: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6172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不明 </a:t>
                      </a: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5.6%</a:t>
                      </a: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國際處</a:t>
                      </a:r>
                      <a:endParaRPr kumimoji="0" lang="en-US" altLang="zh-TW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外籍生</a:t>
                      </a: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kumimoji="0" lang="zh-TW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551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0"/>
            <a:ext cx="8712968" cy="854968"/>
          </a:xfrm>
          <a:noFill/>
        </p:spPr>
        <p:txBody>
          <a:bodyPr/>
          <a:lstStyle/>
          <a:p>
            <a:pPr algn="l" defTabSz="912813" eaLnBrk="1" hangingPunct="1"/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交通安全</a:t>
            </a:r>
            <a:r>
              <a:rPr lang="en-US" altLang="zh-TW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lang="en-US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7-9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月事故</a:t>
            </a:r>
            <a:r>
              <a:rPr lang="zh-TW" altLang="en-US" sz="28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場所、性別及各院人數統計</a:t>
            </a:r>
            <a:endParaRPr lang="zh-TW" altLang="en-US" sz="28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708421"/>
              </p:ext>
            </p:extLst>
          </p:nvPr>
        </p:nvGraphicFramePr>
        <p:xfrm>
          <a:off x="1331640" y="986244"/>
          <a:ext cx="6480175" cy="5729095"/>
        </p:xfrm>
        <a:graphic>
          <a:graphicData uri="http://schemas.openxmlformats.org/drawingml/2006/table">
            <a:tbl>
              <a:tblPr/>
              <a:tblGrid>
                <a:gridCol w="1634658"/>
                <a:gridCol w="642341"/>
                <a:gridCol w="993756"/>
                <a:gridCol w="1867975"/>
                <a:gridCol w="584732"/>
                <a:gridCol w="756713"/>
              </a:tblGrid>
              <a:tr h="607624">
                <a:tc gridSpan="6"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102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年度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(102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~9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kumimoji="0" lang="en-US" altLang="zh-TW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606385">
                <a:tc gridSpan="6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交通意外事故事件：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件</a:t>
                      </a:r>
                      <a:endParaRPr kumimoji="0" lang="en-US" altLang="zh-TW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9161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發生車禍場所</a:t>
                      </a:r>
                      <a:endParaRPr kumimoji="0" lang="zh-TW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件數</a:t>
                      </a:r>
                      <a:endParaRPr kumimoji="0" lang="zh-TW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百分比</a:t>
                      </a:r>
                      <a:endParaRPr kumimoji="0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發生車禍各院所</a:t>
                      </a:r>
                      <a:endParaRPr kumimoji="0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人數</a:t>
                      </a:r>
                      <a:endParaRPr kumimoji="0" lang="zh-TW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總人數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</a:tr>
              <a:tr h="49526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校內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33.3%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文學院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 rowSpan="8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</a:t>
                      </a: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  <a:tr h="49526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校外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66.7%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社科院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9526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管理學院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9526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性別</a:t>
                      </a:r>
                      <a:endParaRPr kumimoji="0" lang="zh-TW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人數</a:t>
                      </a:r>
                      <a:endParaRPr kumimoji="0" lang="zh-TW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百分比</a:t>
                      </a:r>
                      <a:endParaRPr kumimoji="0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理學院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566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男 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71.4%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工學院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9526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女 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28.6%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海科院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95267">
                <a:tc>
                  <a:txBody>
                    <a:bodyPr/>
                    <a:lstStyle/>
                    <a:p>
                      <a:endParaRPr lang="zh-TW" altLang="en-US" sz="1800"/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/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國際處</a:t>
                      </a: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外籍生</a:t>
                      </a: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kumimoji="0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9526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不明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422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88640"/>
            <a:ext cx="8784976" cy="854968"/>
          </a:xfrm>
          <a:noFill/>
        </p:spPr>
        <p:txBody>
          <a:bodyPr/>
          <a:lstStyle/>
          <a:p>
            <a:pPr algn="l" defTabSz="912813" eaLnBrk="1" hangingPunct="1"/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交通安全</a:t>
            </a:r>
            <a:r>
              <a:rPr lang="en-US" altLang="zh-TW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lang="en-US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4-6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月事故年級、車禍類型統計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6771630"/>
              </p:ext>
            </p:extLst>
          </p:nvPr>
        </p:nvGraphicFramePr>
        <p:xfrm>
          <a:off x="1115616" y="1300661"/>
          <a:ext cx="7057454" cy="4864643"/>
        </p:xfrm>
        <a:graphic>
          <a:graphicData uri="http://schemas.openxmlformats.org/drawingml/2006/table">
            <a:tbl>
              <a:tblPr/>
              <a:tblGrid>
                <a:gridCol w="1672654"/>
                <a:gridCol w="712788"/>
                <a:gridCol w="1103312"/>
                <a:gridCol w="2076450"/>
                <a:gridCol w="649288"/>
                <a:gridCol w="842962"/>
              </a:tblGrid>
              <a:tr h="543159">
                <a:tc gridSpan="6"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102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年度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(102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~6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kumimoji="0" lang="en-US" altLang="zh-TW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642984">
                <a:tc gridSpan="6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交通意外事故人數：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18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</a:t>
                      </a:r>
                      <a:endParaRPr kumimoji="0" lang="en-US" altLang="zh-TW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255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發生車禍年級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人數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百分比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發生車禍類型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人數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百分比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</a:tr>
              <a:tr h="5255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大</a:t>
                      </a: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27.8%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自摔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38.9%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5255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大</a:t>
                      </a: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22.2%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汽機車擦撞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33.3%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5255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大</a:t>
                      </a: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27.8%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汽機車對撞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5.6%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5255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大</a:t>
                      </a: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及以上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5.6%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其它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22.2%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5255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碩</a:t>
                      </a: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11.1%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5255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碩</a:t>
                      </a: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及以上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5.6%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406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88640"/>
            <a:ext cx="8280920" cy="854968"/>
          </a:xfrm>
          <a:noFill/>
        </p:spPr>
        <p:txBody>
          <a:bodyPr/>
          <a:lstStyle/>
          <a:p>
            <a:pPr algn="l" defTabSz="912813" eaLnBrk="1" hangingPunct="1"/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交通安全</a:t>
            </a:r>
            <a:r>
              <a:rPr lang="en-US" altLang="zh-TW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lang="en-US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7-9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lang="zh-TW" altLang="en-US" sz="28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事故年級、車禍類型統計</a:t>
            </a:r>
            <a:endParaRPr lang="zh-TW" altLang="en-US" sz="28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9374598"/>
              </p:ext>
            </p:extLst>
          </p:nvPr>
        </p:nvGraphicFramePr>
        <p:xfrm>
          <a:off x="1187624" y="1340768"/>
          <a:ext cx="7129462" cy="4816786"/>
        </p:xfrm>
        <a:graphic>
          <a:graphicData uri="http://schemas.openxmlformats.org/drawingml/2006/table">
            <a:tbl>
              <a:tblPr/>
              <a:tblGrid>
                <a:gridCol w="1744662"/>
                <a:gridCol w="712788"/>
                <a:gridCol w="1103312"/>
                <a:gridCol w="2076450"/>
                <a:gridCol w="649288"/>
                <a:gridCol w="842962"/>
              </a:tblGrid>
              <a:tr h="283727">
                <a:tc gridSpan="6"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102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年度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(102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~9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kumimoji="0" lang="en-US" altLang="zh-TW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642984">
                <a:tc gridSpan="6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交通意外事故人數：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15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</a:t>
                      </a:r>
                      <a:endParaRPr kumimoji="0" lang="en-US" altLang="zh-TW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255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發生意外年級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人數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百分比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發生意外類型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人數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百分比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</a:tr>
              <a:tr h="5255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大</a:t>
                      </a: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40.0%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自摔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40.0%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5255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大</a:t>
                      </a: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13.3%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汽機車擦撞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33.3%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5255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大</a:t>
                      </a: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13.3%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汽機車對撞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20.0%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5255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大</a:t>
                      </a: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及以上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13.3%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其它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6.7%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5255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碩</a:t>
                      </a: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6.7%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5255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碩</a:t>
                      </a: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及以上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13.3%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520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887078"/>
              </p:ext>
            </p:extLst>
          </p:nvPr>
        </p:nvGraphicFramePr>
        <p:xfrm>
          <a:off x="1295450" y="1628800"/>
          <a:ext cx="6336704" cy="4406073"/>
        </p:xfrm>
        <a:graphic>
          <a:graphicData uri="http://schemas.openxmlformats.org/drawingml/2006/table">
            <a:tbl>
              <a:tblPr/>
              <a:tblGrid>
                <a:gridCol w="2520280"/>
                <a:gridCol w="1008112"/>
                <a:gridCol w="1296144"/>
                <a:gridCol w="1512168"/>
              </a:tblGrid>
              <a:tr h="706371">
                <a:tc gridSpan="4"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102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年度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(102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~6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kumimoji="0" lang="en-US" altLang="zh-TW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606338">
                <a:tc gridSpan="4"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校內</a:t>
                      </a:r>
                      <a:r>
                        <a:rPr kumimoji="0" lang="zh-TW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發生車禍</a:t>
                      </a:r>
                      <a:r>
                        <a:rPr kumimoji="0" lang="en-US" altLang="zh-TW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:</a:t>
                      </a:r>
                      <a:r>
                        <a:rPr kumimoji="0" lang="zh-TW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  <a:r>
                        <a:rPr kumimoji="0" lang="en-US" altLang="zh-TW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  <a:r>
                        <a:rPr kumimoji="0" lang="zh-TW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件</a:t>
                      </a:r>
                      <a:endParaRPr kumimoji="0" lang="en-US" altLang="zh-TW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617219"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校內發生車禍地點</a:t>
                      </a:r>
                      <a:endParaRPr kumimoji="0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人數</a:t>
                      </a:r>
                      <a:endParaRPr kumimoji="0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百分比</a:t>
                      </a:r>
                      <a:endParaRPr kumimoji="0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總人數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99FF"/>
                    </a:solidFill>
                  </a:tcPr>
                </a:tc>
              </a:tr>
              <a:tr h="495229">
                <a:tc>
                  <a:txBody>
                    <a:bodyPr/>
                    <a:lstStyle/>
                    <a:p>
                      <a:pPr marL="0" indent="174625" algn="l">
                        <a:buFont typeface="+mj-lt"/>
                        <a:buNone/>
                      </a:pPr>
                      <a:r>
                        <a:rPr lang="en-US" altLang="zh-TW" sz="20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1.</a:t>
                      </a:r>
                      <a:r>
                        <a:rPr lang="zh-TW" altLang="en-US" sz="20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翠嶺道</a:t>
                      </a:r>
                      <a:endParaRPr lang="zh-TW" altLang="en-US" sz="2000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40%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rowSpan="5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</a:t>
                      </a:r>
                      <a:r>
                        <a:rPr kumimoji="0" lang="zh-TW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</a:t>
                      </a:r>
                      <a:endParaRPr kumimoji="0" lang="en-US" altLang="zh-TW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495229">
                <a:tc>
                  <a:txBody>
                    <a:bodyPr/>
                    <a:lstStyle/>
                    <a:p>
                      <a:pPr marL="0" indent="174625" algn="l">
                        <a:buFont typeface="+mj-lt"/>
                        <a:buNone/>
                      </a:pPr>
                      <a:r>
                        <a:rPr lang="en-US" altLang="zh-TW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2.</a:t>
                      </a:r>
                      <a:r>
                        <a:rPr lang="zh-TW" altLang="en-US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籃球場外</a:t>
                      </a:r>
                      <a:endParaRPr lang="zh-TW" altLang="en-US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20%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95229">
                <a:tc>
                  <a:txBody>
                    <a:bodyPr/>
                    <a:lstStyle/>
                    <a:p>
                      <a:pPr marL="0" indent="174625" algn="l">
                        <a:buFont typeface="+mj-lt"/>
                        <a:buNone/>
                      </a:pPr>
                      <a:r>
                        <a:rPr lang="en-US" altLang="zh-TW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3.</a:t>
                      </a:r>
                      <a:r>
                        <a:rPr lang="zh-TW" altLang="en-US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柴山大路</a:t>
                      </a:r>
                      <a:r>
                        <a:rPr lang="en-US" altLang="zh-TW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—</a:t>
                      </a:r>
                      <a:r>
                        <a:rPr lang="zh-TW" altLang="en-US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文學院</a:t>
                      </a:r>
                      <a:endParaRPr lang="zh-TW" altLang="en-US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20%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95229">
                <a:tc>
                  <a:txBody>
                    <a:bodyPr/>
                    <a:lstStyle/>
                    <a:p>
                      <a:pPr marL="0" indent="174625" algn="l">
                        <a:buFont typeface="+mj-lt"/>
                        <a:buNone/>
                      </a:pPr>
                      <a:r>
                        <a:rPr lang="en-US" altLang="zh-TW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4.</a:t>
                      </a:r>
                      <a:r>
                        <a:rPr lang="zh-TW" altLang="en-US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管院停車場</a:t>
                      </a:r>
                      <a:endParaRPr lang="zh-TW" altLang="en-US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20%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95229">
                <a:tc>
                  <a:txBody>
                    <a:bodyPr/>
                    <a:lstStyle/>
                    <a:p>
                      <a:pPr marL="0" indent="174625" algn="l">
                        <a:buFont typeface="+mj-lt"/>
                        <a:buNone/>
                      </a:pPr>
                      <a:r>
                        <a:rPr lang="en-US" altLang="zh-TW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5.L</a:t>
                      </a:r>
                      <a:r>
                        <a:rPr lang="zh-TW" altLang="en-US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停崗哨</a:t>
                      </a:r>
                      <a:r>
                        <a:rPr lang="en-US" altLang="zh-TW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—</a:t>
                      </a:r>
                      <a:r>
                        <a:rPr lang="zh-TW" altLang="en-US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後山</a:t>
                      </a:r>
                      <a:endParaRPr lang="zh-TW" altLang="en-US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20%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2" name="文字方塊 1"/>
          <p:cNvSpPr txBox="1"/>
          <p:nvPr/>
        </p:nvSpPr>
        <p:spPr>
          <a:xfrm>
            <a:off x="395536" y="404664"/>
            <a:ext cx="7236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交通安全</a:t>
            </a:r>
            <a:r>
              <a:rPr lang="en-US" altLang="zh-TW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lang="en-US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4-6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月校內車禍地點統計</a:t>
            </a:r>
            <a:endParaRPr lang="zh-TW" alt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83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90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913"/>
              </p:ext>
            </p:extLst>
          </p:nvPr>
        </p:nvGraphicFramePr>
        <p:xfrm>
          <a:off x="1187624" y="1340768"/>
          <a:ext cx="6624463" cy="4049611"/>
        </p:xfrm>
        <a:graphic>
          <a:graphicData uri="http://schemas.openxmlformats.org/drawingml/2006/table">
            <a:tbl>
              <a:tblPr/>
              <a:tblGrid>
                <a:gridCol w="2807521"/>
                <a:gridCol w="1008219"/>
                <a:gridCol w="1297188"/>
                <a:gridCol w="1511535"/>
              </a:tblGrid>
              <a:tr h="792088">
                <a:tc gridSpan="4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102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年度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(102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</a:t>
                      </a:r>
                      <a:r>
                        <a:rPr kumimoji="0" lang="en-US" altLang="zh-TW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</a:t>
                      </a:r>
                      <a:r>
                        <a:rPr kumimoji="0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kumimoji="0" lang="en-US" altLang="zh-TW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~9</a:t>
                      </a:r>
                      <a:r>
                        <a:rPr kumimoji="0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kumimoji="0" lang="en-US" altLang="zh-TW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76064">
                <a:tc gridSpan="4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校內</a:t>
                      </a:r>
                      <a:r>
                        <a:rPr kumimoji="0" lang="zh-TW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發生車禍</a:t>
                      </a:r>
                      <a:r>
                        <a:rPr kumimoji="0" lang="en-US" altLang="zh-TW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: </a:t>
                      </a:r>
                      <a:r>
                        <a:rPr kumimoji="0" lang="en-US" altLang="zh-TW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r>
                        <a:rPr kumimoji="0" lang="zh-TW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件</a:t>
                      </a:r>
                      <a:endParaRPr kumimoji="0" lang="en-US" altLang="zh-TW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63719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校內發生車禍地點</a:t>
                      </a:r>
                      <a:endParaRPr kumimoji="0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人數</a:t>
                      </a:r>
                      <a:endParaRPr kumimoji="0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百分比</a:t>
                      </a:r>
                      <a:endParaRPr kumimoji="0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總人數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</a:tr>
              <a:tr h="51106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360363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翠嶺道</a:t>
                      </a:r>
                    </a:p>
                  </a:txBody>
                  <a:tcPr marL="7620" marR="7620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25.0%</a:t>
                      </a:r>
                    </a:p>
                  </a:txBody>
                  <a:tcPr marL="7620" marR="7620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rowSpan="4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r>
                        <a:rPr kumimoji="0" lang="zh-TW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</a:t>
                      </a:r>
                      <a:endParaRPr kumimoji="0" lang="en-US" altLang="zh-TW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51106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873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2.</a:t>
                      </a: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翠亨道</a:t>
                      </a: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-</a:t>
                      </a: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翠嶺道交界</a:t>
                      </a:r>
                      <a:endParaRPr kumimoji="0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25.0%</a:t>
                      </a:r>
                    </a:p>
                  </a:txBody>
                  <a:tcPr marL="7620" marR="7620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1106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3.</a:t>
                      </a: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工院大樓前聯外道路</a:t>
                      </a:r>
                      <a:endParaRPr kumimoji="0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25.0%</a:t>
                      </a:r>
                    </a:p>
                  </a:txBody>
                  <a:tcPr marL="7620" marR="7620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1106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4.</a:t>
                      </a: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蔣公行館前道路</a:t>
                      </a:r>
                    </a:p>
                  </a:txBody>
                  <a:tcPr marL="7620" marR="7620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25.0%</a:t>
                      </a:r>
                    </a:p>
                  </a:txBody>
                  <a:tcPr marL="7620" marR="7620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文字方塊 1"/>
          <p:cNvSpPr txBox="1"/>
          <p:nvPr/>
        </p:nvSpPr>
        <p:spPr>
          <a:xfrm>
            <a:off x="971600" y="300813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交通安全</a:t>
            </a:r>
            <a:r>
              <a:rPr lang="en-US" altLang="zh-TW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lang="en-US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7-9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月校內車禍地點統計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22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1463909"/>
              </p:ext>
            </p:extLst>
          </p:nvPr>
        </p:nvGraphicFramePr>
        <p:xfrm>
          <a:off x="1115617" y="1335640"/>
          <a:ext cx="6516538" cy="5146845"/>
        </p:xfrm>
        <a:graphic>
          <a:graphicData uri="http://schemas.openxmlformats.org/drawingml/2006/table">
            <a:tbl>
              <a:tblPr/>
              <a:tblGrid>
                <a:gridCol w="2700114"/>
                <a:gridCol w="1008112"/>
                <a:gridCol w="1296144"/>
                <a:gridCol w="1512168"/>
              </a:tblGrid>
              <a:tr h="581192">
                <a:tc gridSpan="4"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102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年度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(102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~6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kumimoji="0" lang="en-US" altLang="zh-TW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04056">
                <a:tc gridSpan="4"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校外</a:t>
                      </a:r>
                      <a:r>
                        <a:rPr kumimoji="0" lang="zh-TW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發生車禍</a:t>
                      </a:r>
                      <a:r>
                        <a:rPr kumimoji="0" lang="en-US" altLang="zh-TW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:</a:t>
                      </a:r>
                      <a:r>
                        <a:rPr kumimoji="0" lang="zh-TW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  <a:r>
                        <a:rPr kumimoji="0" lang="en-US" altLang="zh-TW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9</a:t>
                      </a:r>
                      <a:r>
                        <a:rPr kumimoji="0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  <a:r>
                        <a:rPr kumimoji="0" lang="zh-TW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件</a:t>
                      </a:r>
                      <a:endParaRPr kumimoji="0" lang="en-US" altLang="zh-TW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617219"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校外發生車禍地點</a:t>
                      </a:r>
                      <a:endParaRPr kumimoji="0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人數</a:t>
                      </a:r>
                      <a:endParaRPr kumimoji="0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百分比</a:t>
                      </a:r>
                      <a:endParaRPr kumimoji="0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總人數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</a:tr>
              <a:tr h="495229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</a:pPr>
                      <a:r>
                        <a:rPr lang="zh-TW" altLang="en-US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1.</a:t>
                      </a:r>
                      <a:r>
                        <a:rPr lang="zh-TW" altLang="en-US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鼓山區</a:t>
                      </a:r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鼓山三路</a:t>
                      </a:r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1800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endParaRPr lang="zh-TW" altLang="en-US" sz="1800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18" marR="7618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25.0%</a:t>
                      </a:r>
                      <a:endParaRPr lang="zh-TW" altLang="en-US" sz="1800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18" marR="7618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rowSpan="7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</a:t>
                      </a:r>
                      <a:r>
                        <a:rPr kumimoji="0" lang="zh-TW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</a:t>
                      </a:r>
                      <a:endParaRPr kumimoji="0" lang="en-US" altLang="zh-TW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8" marR="7618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495229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</a:pPr>
                      <a:r>
                        <a:rPr lang="zh-TW" altLang="en-US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2.</a:t>
                      </a:r>
                      <a:r>
                        <a:rPr lang="zh-TW" altLang="en-US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鼓山區</a:t>
                      </a:r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臨海二路</a:t>
                      </a:r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1800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endParaRPr lang="zh-TW" altLang="en-US" sz="1800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18" marR="7618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16.6%</a:t>
                      </a:r>
                      <a:endParaRPr lang="zh-TW" altLang="en-US" sz="1800" dirty="0" smtClean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18" marR="7618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95229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</a:pPr>
                      <a:r>
                        <a:rPr lang="zh-TW" altLang="en-US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3.</a:t>
                      </a:r>
                      <a:r>
                        <a:rPr lang="zh-TW" altLang="en-US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鼓山區</a:t>
                      </a:r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哨船街</a:t>
                      </a:r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1800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endParaRPr lang="zh-TW" altLang="en-US" sz="1800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18" marR="7618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16.6%</a:t>
                      </a:r>
                      <a:endParaRPr lang="zh-TW" altLang="en-US" sz="1800" dirty="0" smtClean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18" marR="7618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9522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4.</a:t>
                      </a:r>
                      <a:r>
                        <a:rPr lang="zh-TW" altLang="en-US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前鎮區</a:t>
                      </a:r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中山三路</a:t>
                      </a:r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1800" dirty="0" smtClean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endParaRPr lang="zh-TW" altLang="en-US" sz="1800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18" marR="7618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16.6%</a:t>
                      </a:r>
                      <a:endParaRPr lang="zh-TW" altLang="en-US" sz="1800" dirty="0" smtClean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18" marR="7618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95229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</a:pPr>
                      <a:r>
                        <a:rPr lang="zh-TW" altLang="en-US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5.</a:t>
                      </a:r>
                      <a:r>
                        <a:rPr lang="zh-TW" altLang="en-US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鹽埕區</a:t>
                      </a:r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河西路</a:t>
                      </a:r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1800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endParaRPr lang="zh-TW" altLang="en-US" sz="1800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18" marR="7618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8.4%</a:t>
                      </a:r>
                      <a:endParaRPr lang="zh-TW" altLang="en-US" sz="1800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18" marR="7618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2000" b="0" i="0" u="sng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95229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</a:pPr>
                      <a:r>
                        <a:rPr lang="zh-TW" altLang="en-US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6.</a:t>
                      </a:r>
                      <a:r>
                        <a:rPr lang="zh-TW" altLang="en-US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前金區</a:t>
                      </a:r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河東路口</a:t>
                      </a:r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1800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endParaRPr lang="zh-TW" altLang="en-US" sz="1800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18" marR="7618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8.4%</a:t>
                      </a:r>
                      <a:endParaRPr lang="zh-TW" altLang="en-US" sz="1800" dirty="0" smtClean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18" marR="7618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730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7.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桃園縣大溪</a:t>
                      </a: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1(</a:t>
                      </a:r>
                      <a:r>
                        <a:rPr lang="zh-TW" altLang="en-US" sz="18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死亡</a:t>
                      </a:r>
                      <a:r>
                        <a:rPr lang="en-US" altLang="zh-TW" sz="1800" b="1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1800" b="1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18" marR="7618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8.4%</a:t>
                      </a:r>
                      <a:endParaRPr lang="zh-TW" altLang="en-US" sz="1800" dirty="0" smtClean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18" marR="7618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1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395536" y="404664"/>
            <a:ext cx="7236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交通安全</a:t>
            </a:r>
            <a:r>
              <a:rPr lang="en-US" altLang="zh-TW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lang="en-US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4-6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月校外車禍地點統計</a:t>
            </a:r>
            <a:endParaRPr lang="zh-TW" alt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37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53" name="Group 9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7516625"/>
              </p:ext>
            </p:extLst>
          </p:nvPr>
        </p:nvGraphicFramePr>
        <p:xfrm>
          <a:off x="1115616" y="1052736"/>
          <a:ext cx="6624586" cy="5612605"/>
        </p:xfrm>
        <a:graphic>
          <a:graphicData uri="http://schemas.openxmlformats.org/drawingml/2006/table">
            <a:tbl>
              <a:tblPr/>
              <a:tblGrid>
                <a:gridCol w="3168351"/>
                <a:gridCol w="1008112"/>
                <a:gridCol w="1224136"/>
                <a:gridCol w="1223987"/>
              </a:tblGrid>
              <a:tr h="576734">
                <a:tc gridSpan="4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102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年度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(102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</a:t>
                      </a:r>
                      <a:r>
                        <a:rPr kumimoji="0" lang="en-US" altLang="zh-TW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</a:t>
                      </a:r>
                      <a:r>
                        <a:rPr kumimoji="0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kumimoji="0" lang="en-US" altLang="zh-TW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~9</a:t>
                      </a:r>
                      <a:r>
                        <a:rPr kumimoji="0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kumimoji="0" lang="en-US" altLang="zh-TW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76064">
                <a:tc gridSpan="4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校外</a:t>
                      </a:r>
                      <a:r>
                        <a:rPr kumimoji="0" lang="zh-TW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發生車禍</a:t>
                      </a:r>
                      <a:r>
                        <a:rPr kumimoji="0" lang="en-US" altLang="zh-TW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:</a:t>
                      </a:r>
                      <a:r>
                        <a:rPr kumimoji="0" lang="zh-TW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  <a:r>
                        <a:rPr kumimoji="0" lang="en-US" altLang="zh-TW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</a:t>
                      </a:r>
                      <a:r>
                        <a:rPr kumimoji="0" lang="zh-TW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件</a:t>
                      </a:r>
                      <a:endParaRPr kumimoji="0" lang="en-US" altLang="zh-TW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60490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校外發生車禍地點</a:t>
                      </a:r>
                      <a:endParaRPr kumimoji="0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人數</a:t>
                      </a:r>
                      <a:endParaRPr kumimoji="0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百分比</a:t>
                      </a:r>
                      <a:endParaRPr kumimoji="0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總人數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4874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1.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鼓山區哨船街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20.0%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rowSpan="8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</a:t>
                      </a:r>
                      <a:r>
                        <a:rPr kumimoji="0" lang="zh-TW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</a:t>
                      </a:r>
                      <a:endParaRPr kumimoji="0" lang="en-US" altLang="zh-TW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48424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2.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鼓山區千光路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-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下山方向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20.0%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8424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3.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鼓山區鼓山一路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10.0%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8424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4.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鹽埕區七賢路</a:t>
                      </a: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-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富野路交 界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10.0%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8424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5.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鹽埕區建國路</a:t>
                      </a: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-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北端街交界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10.0%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8424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6.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鹽埕區西子灣校門口前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10.0%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8424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7.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三民區建國路</a:t>
                      </a: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-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雄中校門前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10.0%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6201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8.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不明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10.0%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395536" y="332656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交通安全</a:t>
            </a:r>
            <a:r>
              <a:rPr lang="en-US" altLang="zh-TW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lang="en-US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7-9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月校外車禍地點統計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6" name="AutoShape 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424" y="6165304"/>
            <a:ext cx="647700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kumimoji="0" lang="zh-TW" altLang="en-US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27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標題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4800"/>
          </a:xfrm>
          <a:solidFill>
            <a:schemeClr val="bg1">
              <a:alpha val="70000"/>
            </a:schemeClr>
          </a:solidFill>
        </p:spPr>
        <p:txBody>
          <a:bodyPr/>
          <a:lstStyle/>
          <a:p>
            <a:pPr algn="l"/>
            <a:r>
              <a:rPr lang="zh-TW" altLang="zh-TW" sz="3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反毒</a:t>
            </a:r>
            <a:r>
              <a:rPr lang="zh-TW" altLang="en-US" sz="3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教育</a:t>
            </a:r>
            <a:r>
              <a:rPr lang="zh-TW" altLang="zh-TW" sz="3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宣導</a:t>
            </a:r>
            <a:endParaRPr lang="zh-TW" altLang="en-US" sz="3600" dirty="0" smtClean="0">
              <a:solidFill>
                <a:srgbClr val="FF0000"/>
              </a:solidFill>
            </a:endParaRPr>
          </a:p>
        </p:txBody>
      </p:sp>
      <p:sp>
        <p:nvSpPr>
          <p:cNvPr id="52227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752600"/>
            <a:ext cx="8218488" cy="4525963"/>
          </a:xfrm>
        </p:spPr>
        <p:txBody>
          <a:bodyPr/>
          <a:lstStyle/>
          <a:p>
            <a:r>
              <a:rPr lang="zh-TW" altLang="en-US" sz="24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教育部去年起推動反毒教育宣導</a:t>
            </a:r>
            <a:r>
              <a:rPr lang="zh-TW" altLang="zh-TW" sz="24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「紫錐花」</a:t>
            </a:r>
            <a:r>
              <a:rPr lang="zh-TW" altLang="en-US" sz="24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運動，</a:t>
            </a:r>
            <a:r>
              <a:rPr lang="zh-TW" altLang="zh-TW" sz="24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紫錐菊係北美菊科植物，為北美印地安人治療蛇、蟲咬傷敷料，晚近歐美企業予以製成健康食品，可以「提升自體免疫力」，以其具有內服外敷之「健身」、「抗毒」的意象，故引為「反毒」的代表花卉。</a:t>
            </a:r>
          </a:p>
          <a:p>
            <a:endParaRPr lang="zh-TW" altLang="en-US" dirty="0" smtClean="0">
              <a:solidFill>
                <a:srgbClr val="FF0000"/>
              </a:solidFill>
            </a:endParaRPr>
          </a:p>
        </p:txBody>
      </p:sp>
      <p:pic>
        <p:nvPicPr>
          <p:cNvPr id="52228" name="Picture 2" descr="紫錐花運動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692696"/>
            <a:ext cx="259238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9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4248" y="357387"/>
            <a:ext cx="1871662" cy="124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0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3933056"/>
            <a:ext cx="4058078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1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720" y="3861048"/>
            <a:ext cx="1883147" cy="2522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utoShape 5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424" y="6165304"/>
            <a:ext cx="647700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kumimoji="0" lang="zh-TW" altLang="en-US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92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標題 1"/>
          <p:cNvSpPr>
            <a:spLocks noGrp="1"/>
          </p:cNvSpPr>
          <p:nvPr>
            <p:ph type="title"/>
          </p:nvPr>
        </p:nvSpPr>
        <p:spPr>
          <a:xfrm>
            <a:off x="518864" y="260648"/>
            <a:ext cx="8229600" cy="1000125"/>
          </a:xfrm>
          <a:solidFill>
            <a:sysClr val="window" lastClr="FFFFFF">
              <a:alpha val="70000"/>
            </a:sysClr>
          </a:solidFill>
        </p:spPr>
        <p:txBody>
          <a:bodyPr/>
          <a:lstStyle/>
          <a:p>
            <a:pPr algn="l"/>
            <a:r>
              <a:rPr lang="zh-TW" altLang="zh-TW" sz="3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學生</a:t>
            </a:r>
            <a:r>
              <a:rPr lang="zh-TW" altLang="en-US" sz="3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校外</a:t>
            </a:r>
            <a:r>
              <a:rPr lang="zh-TW" altLang="zh-TW" sz="3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賃居輔導</a:t>
            </a:r>
            <a:endParaRPr lang="zh-TW" altLang="en-US" sz="36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3251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15141" y="1699392"/>
            <a:ext cx="4536504" cy="1790486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24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一</a:t>
            </a:r>
            <a:r>
              <a:rPr lang="zh-TW" altLang="en-US" sz="2400" dirty="0" smtClean="0">
                <a:solidFill>
                  <a:srgbClr val="0000FF"/>
                </a:solidFill>
                <a:latin typeface="新細明體"/>
                <a:ea typeface="新細明體"/>
              </a:rPr>
              <a:t>、</a:t>
            </a:r>
            <a:r>
              <a:rPr lang="zh-TW" altLang="zh-TW" sz="24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提供校外租屋資訊</a:t>
            </a:r>
            <a:endParaRPr lang="en-US" altLang="zh-TW" sz="24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4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二、</a:t>
            </a:r>
            <a:r>
              <a:rPr lang="zh-TW" altLang="zh-TW" sz="24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協助處理校外租屋糾紛</a:t>
            </a:r>
          </a:p>
          <a:p>
            <a:pPr marL="0" indent="0">
              <a:buNone/>
            </a:pPr>
            <a:r>
              <a:rPr lang="zh-TW" altLang="en-US" sz="24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三</a:t>
            </a:r>
            <a:r>
              <a:rPr lang="zh-TW" altLang="en-US" sz="2400" dirty="0">
                <a:solidFill>
                  <a:srgbClr val="0000FF"/>
                </a:solidFill>
                <a:latin typeface="新細明體"/>
              </a:rPr>
              <a:t>、</a:t>
            </a:r>
            <a:r>
              <a:rPr lang="zh-TW" altLang="zh-TW" sz="24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學生校外租屋狀況調查</a:t>
            </a:r>
          </a:p>
          <a:p>
            <a:pPr marL="0" indent="0">
              <a:buNone/>
            </a:pPr>
            <a:r>
              <a:rPr lang="zh-TW" altLang="en-US" sz="24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四</a:t>
            </a:r>
            <a:r>
              <a:rPr lang="zh-TW" altLang="en-US" sz="2400" dirty="0">
                <a:solidFill>
                  <a:srgbClr val="0000FF"/>
                </a:solidFill>
                <a:latin typeface="新細明體"/>
              </a:rPr>
              <a:t>、</a:t>
            </a:r>
            <a:r>
              <a:rPr lang="zh-TW" altLang="zh-TW" sz="24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學生賃居處所棟數調查</a:t>
            </a:r>
          </a:p>
        </p:txBody>
      </p:sp>
      <p:pic>
        <p:nvPicPr>
          <p:cNvPr id="5325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2100708"/>
            <a:ext cx="2086845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3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67536" y="0"/>
            <a:ext cx="4176464" cy="936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4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4005064"/>
            <a:ext cx="4176464" cy="2160240"/>
          </a:xfrm>
          <a:prstGeom prst="rect">
            <a:avLst/>
          </a:prstGeom>
          <a:solidFill>
            <a:sysClr val="window" lastClr="FFFFFF">
              <a:alpha val="70000"/>
            </a:sysClr>
          </a:solidFill>
          <a:ln w="9525">
            <a:noFill/>
            <a:miter lim="800000"/>
            <a:headEnd/>
            <a:tailEnd/>
          </a:ln>
        </p:spPr>
      </p:pic>
      <p:pic>
        <p:nvPicPr>
          <p:cNvPr id="53255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8308" y="1556792"/>
            <a:ext cx="1975692" cy="1944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AutoShape 5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424" y="6165304"/>
            <a:ext cx="647700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kumimoji="0" lang="zh-TW" altLang="en-US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14" name="Picture 9" descr="Z:\@活動照片\101.04.12-租屋博覽會-實況照片\101租屋博覽會 003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4221088"/>
            <a:ext cx="2114910" cy="2088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0" descr="Z:\@活動照片\101.04.12-租屋博覽會-實況照片\101租屋博覽會 030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752" y="4221088"/>
            <a:ext cx="2232248" cy="2091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1632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2492896"/>
            <a:ext cx="8568952" cy="86409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4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壹、暑假迄今已執行之重要活動</a:t>
            </a:r>
            <a:r>
              <a:rPr lang="en-US" altLang="zh-TW" sz="4400" u="sng" dirty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400" u="sng" dirty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u="sng" dirty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u="sng" dirty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u="sng" dirty="0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u="sng" dirty="0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u="sng" dirty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u="sng" dirty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u="sng" dirty="0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u="sng" dirty="0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</a:br>
            <a:endParaRPr lang="zh-TW" altLang="en-US" u="sng" dirty="0">
              <a:solidFill>
                <a:srgbClr val="0033CC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AutoShape 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350" y="6165854"/>
            <a:ext cx="647700" cy="576263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9128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"/>
          <p:cNvSpPr txBox="1">
            <a:spLocks noChangeArrowheads="1"/>
          </p:cNvSpPr>
          <p:nvPr/>
        </p:nvSpPr>
        <p:spPr bwMode="auto">
          <a:xfrm>
            <a:off x="226872" y="1556792"/>
            <a:ext cx="4569726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9pPr>
          </a:lstStyle>
          <a:p>
            <a:pPr marL="719138" indent="-631825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zh-TW" altLang="en-US" sz="2400" dirty="0" smtClean="0">
                <a:latin typeface="新細明體"/>
                <a:ea typeface="新細明體"/>
              </a:rPr>
              <a:t>、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本校校外租屋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賃居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學生約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千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百餘人，登記之房東有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120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人，均納入本校賃居服務對象。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719138" indent="-631825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719138" indent="-631825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二</a:t>
            </a:r>
            <a:r>
              <a:rPr lang="zh-TW" altLang="en-US" sz="2400" dirty="0" smtClean="0">
                <a:latin typeface="新細明體"/>
                <a:ea typeface="新細明體"/>
              </a:rPr>
              <a:t>、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為服務學生保障住宿安全，清查學生租屋消防安全，符合安全之租屋處提供合格標章，確保住宿安全。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3688" y="2858664"/>
            <a:ext cx="2274780" cy="1698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3688" y="4581128"/>
            <a:ext cx="2240599" cy="1713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 descr="Z:\102賃居安全評核訪視\DSC0314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54445" y="1252125"/>
            <a:ext cx="1972399" cy="1575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Z:\102賃居安全評核訪視\DSC0316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288" y="2858664"/>
            <a:ext cx="1962557" cy="1698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Z:\102賃居安全評核訪視\DSC03142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5067" y="4581128"/>
            <a:ext cx="1981777" cy="1688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3689" y="1252125"/>
            <a:ext cx="2230756" cy="159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標題 1"/>
          <p:cNvSpPr txBox="1">
            <a:spLocks/>
          </p:cNvSpPr>
          <p:nvPr/>
        </p:nvSpPr>
        <p:spPr bwMode="auto">
          <a:xfrm>
            <a:off x="518864" y="412652"/>
            <a:ext cx="8607980" cy="839474"/>
          </a:xfrm>
          <a:prstGeom prst="rect">
            <a:avLst/>
          </a:prstGeom>
          <a:solidFill>
            <a:sysClr val="window" lastClr="FFFFFF">
              <a:alpha val="70000"/>
            </a:sys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zh-TW" sz="3600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學生</a:t>
            </a:r>
            <a:r>
              <a:rPr lang="zh-TW" altLang="en-US" sz="3600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校外</a:t>
            </a:r>
            <a:r>
              <a:rPr lang="zh-TW" altLang="zh-TW" sz="3600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賃居輔導</a:t>
            </a:r>
            <a:endParaRPr lang="zh-TW" altLang="en-US" sz="3600" kern="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50894" y="29316"/>
            <a:ext cx="4093106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316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"/>
          <p:cNvSpPr txBox="1">
            <a:spLocks noChangeArrowheads="1"/>
          </p:cNvSpPr>
          <p:nvPr/>
        </p:nvSpPr>
        <p:spPr bwMode="auto">
          <a:xfrm>
            <a:off x="511696" y="1484784"/>
            <a:ext cx="838374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9pPr>
          </a:lstStyle>
          <a:p>
            <a:pPr marL="622300" indent="-6223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三</a:t>
            </a:r>
            <a:r>
              <a:rPr lang="zh-TW" altLang="en-US" sz="2400" dirty="0" smtClean="0">
                <a:latin typeface="新細明體"/>
                <a:ea typeface="新細明體"/>
              </a:rPr>
              <a:t>、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每學期辦理賃居生與房東座談會，期末前舉辦租屋博覽會，提供租屋學生與房東媒合，提供優質租屋服務。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0457" y="2591236"/>
            <a:ext cx="2890876" cy="2029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44716" y="4656985"/>
            <a:ext cx="2763143" cy="1919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7859" y="4656985"/>
            <a:ext cx="2934716" cy="1919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4639846"/>
            <a:ext cx="2777171" cy="1946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3" y="2577647"/>
            <a:ext cx="2742585" cy="2033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1840" y="2577646"/>
            <a:ext cx="2888617" cy="2042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標題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748464" cy="1000125"/>
          </a:xfrm>
          <a:solidFill>
            <a:sysClr val="window" lastClr="FFFFFF">
              <a:alpha val="70000"/>
            </a:sysClr>
          </a:solidFill>
        </p:spPr>
        <p:txBody>
          <a:bodyPr/>
          <a:lstStyle/>
          <a:p>
            <a:pPr algn="l"/>
            <a:r>
              <a:rPr lang="zh-TW" altLang="zh-TW" sz="3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學生</a:t>
            </a:r>
            <a:r>
              <a:rPr lang="zh-TW" altLang="en-US" sz="3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校外</a:t>
            </a:r>
            <a:r>
              <a:rPr lang="zh-TW" altLang="zh-TW" sz="3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賃居輔導</a:t>
            </a:r>
            <a:endParaRPr lang="zh-TW" altLang="en-US" sz="36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8324" y="0"/>
            <a:ext cx="4065676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831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標題 1"/>
          <p:cNvSpPr>
            <a:spLocks noGrp="1"/>
          </p:cNvSpPr>
          <p:nvPr>
            <p:ph type="title"/>
          </p:nvPr>
        </p:nvSpPr>
        <p:spPr>
          <a:xfrm>
            <a:off x="482674" y="260648"/>
            <a:ext cx="8229600" cy="1000125"/>
          </a:xfrm>
          <a:solidFill>
            <a:sysClr val="window" lastClr="FFFFFF">
              <a:alpha val="70000"/>
            </a:sysClr>
          </a:solidFill>
        </p:spPr>
        <p:txBody>
          <a:bodyPr/>
          <a:lstStyle/>
          <a:p>
            <a:pPr algn="l"/>
            <a:r>
              <a:rPr lang="zh-TW" altLang="zh-TW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學生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校外</a:t>
            </a:r>
            <a:r>
              <a:rPr lang="zh-TW" altLang="zh-TW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賃居輔導</a:t>
            </a:r>
            <a:endParaRPr lang="zh-TW" altLang="en-US" sz="36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3253" name="Picture 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7916" y="63211"/>
            <a:ext cx="4176464" cy="936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424" y="6165304"/>
            <a:ext cx="647700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kumimoji="0" lang="zh-TW" altLang="en-US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971600" y="1925843"/>
            <a:ext cx="6840760" cy="2185214"/>
          </a:xfrm>
          <a:prstGeom prst="rect">
            <a:avLst/>
          </a:prstGeom>
          <a:solidFill>
            <a:srgbClr val="CCFFFF"/>
          </a:solidFill>
        </p:spPr>
        <p:txBody>
          <a:bodyPr wrap="square" rtlCol="0">
            <a:spAutoFit/>
          </a:bodyPr>
          <a:lstStyle/>
          <a:p>
            <a:pPr algn="ctr"/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8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活動預告</a:t>
            </a:r>
            <a:endParaRPr lang="en-US" altLang="zh-TW" sz="28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預定於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)12:00-14:00</a:t>
            </a:r>
          </a:p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辦理學生校外租屋座談會及租屋法律研習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971600" y="3864835"/>
            <a:ext cx="6840760" cy="2708434"/>
          </a:xfrm>
          <a:prstGeom prst="rect">
            <a:avLst/>
          </a:prstGeom>
          <a:solidFill>
            <a:srgbClr val="EBC8C7"/>
          </a:solidFill>
        </p:spPr>
        <p:txBody>
          <a:bodyPr wrap="square" rtlCol="0">
            <a:spAutoFit/>
          </a:bodyPr>
          <a:lstStyle/>
          <a:p>
            <a:pPr marL="360363" indent="-360363">
              <a:buBlip>
                <a:blip r:embed="rId4"/>
              </a:buBlip>
            </a:pPr>
            <a:r>
              <a:rPr lang="zh-TW" altLang="en-US" sz="32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賃居服務榮耀</a:t>
            </a:r>
            <a:endParaRPr lang="en-US" altLang="zh-TW" sz="32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生輔組朱孝代榮獲</a:t>
            </a: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大專校院績優學生賃居服務工作</a:t>
            </a: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高屏地區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學校組第二名</a:t>
            </a:r>
            <a:endParaRPr lang="en-US" altLang="zh-TW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 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個人組第一名</a:t>
            </a:r>
            <a:endParaRPr lang="en-US" altLang="zh-TW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0648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標題 1"/>
          <p:cNvSpPr>
            <a:spLocks noGrp="1"/>
          </p:cNvSpPr>
          <p:nvPr>
            <p:ph type="title"/>
          </p:nvPr>
        </p:nvSpPr>
        <p:spPr>
          <a:xfrm>
            <a:off x="467544" y="411992"/>
            <a:ext cx="8229600" cy="856768"/>
          </a:xfrm>
          <a:solidFill>
            <a:sysClr val="window" lastClr="FFFFFF">
              <a:alpha val="70000"/>
            </a:sysClr>
          </a:solidFill>
        </p:spPr>
        <p:txBody>
          <a:bodyPr/>
          <a:lstStyle/>
          <a:p>
            <a:pPr algn="l"/>
            <a:r>
              <a:rPr lang="zh-TW" altLang="en-US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一般替代役申請</a:t>
            </a:r>
            <a:endParaRPr lang="zh-TW" altLang="en-US" sz="36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4275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67543" y="1916832"/>
            <a:ext cx="8208913" cy="4176464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服役類別依替代役實施條例第</a:t>
            </a:r>
            <a:r>
              <a:rPr lang="en-US" altLang="zh-TW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條規定區分如下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： </a:t>
            </a:r>
            <a:endParaRPr lang="zh-TW" altLang="en-US" sz="2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400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ㄧ</a:t>
            </a:r>
            <a:r>
              <a:rPr lang="zh-TW" altLang="en-US" sz="2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、一般</a:t>
            </a:r>
            <a:r>
              <a:rPr lang="zh-TW" altLang="en-US" sz="2400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替代役</a:t>
            </a:r>
            <a:r>
              <a:rPr lang="zh-TW" altLang="en-US" sz="2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24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警察役</a:t>
            </a:r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、消防役、社會役、環保役、醫療役、教育服務役、農業服務役。 </a:t>
            </a:r>
          </a:p>
          <a:p>
            <a:pPr indent="15875">
              <a:buNone/>
            </a:pPr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其他經行政院指定之役別：如司法行政役、文化服務役、經濟安全役、土地測量役、公共行政役、外交役、體育役及觀光服務役等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4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zh-TW" altLang="en-US" sz="2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、研發</a:t>
            </a:r>
            <a:r>
              <a:rPr lang="zh-TW" altLang="en-US" sz="24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替代</a:t>
            </a:r>
            <a:r>
              <a:rPr lang="zh-TW" altLang="en-US" sz="2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役</a:t>
            </a:r>
            <a:r>
              <a:rPr lang="en-US" altLang="zh-TW" sz="24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endParaRPr lang="zh-TW" altLang="en-US" sz="24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4279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4499992" y="21604"/>
            <a:ext cx="4536702" cy="816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2071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標題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20080"/>
          </a:xfrm>
          <a:solidFill>
            <a:sysClr val="window" lastClr="FFFFFF">
              <a:alpha val="70000"/>
            </a:sysClr>
          </a:solidFill>
        </p:spPr>
        <p:txBody>
          <a:bodyPr/>
          <a:lstStyle/>
          <a:p>
            <a:pPr algn="l"/>
            <a:r>
              <a:rPr lang="zh-TW" altLang="en-US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一般替代役申請</a:t>
            </a:r>
            <a:endParaRPr lang="zh-TW" altLang="en-US" sz="36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4275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67544" y="1916832"/>
            <a:ext cx="8280920" cy="3404468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服役役期： </a:t>
            </a:r>
          </a:p>
          <a:p>
            <a:pPr>
              <a:buFont typeface="Wingdings" pitchFamily="2" charset="2"/>
              <a:buChar char="Ø"/>
            </a:pPr>
            <a:r>
              <a:rPr lang="zh-TW" altLang="en-US" sz="24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常備役體位申請服一般替代役者</a:t>
            </a:r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，役期為</a:t>
            </a:r>
            <a:r>
              <a:rPr lang="en-US" altLang="zh-TW" sz="24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4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年又</a:t>
            </a:r>
            <a:r>
              <a:rPr lang="en-US" altLang="zh-TW" sz="24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15</a:t>
            </a:r>
            <a:r>
              <a:rPr lang="zh-TW" altLang="en-US" sz="24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日</a:t>
            </a:r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。 </a:t>
            </a:r>
          </a:p>
          <a:p>
            <a:pPr>
              <a:buFont typeface="Wingdings" pitchFamily="2" charset="2"/>
              <a:buChar char="Ø"/>
            </a:pPr>
            <a:r>
              <a:rPr lang="zh-TW" altLang="en-US" sz="24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替代役體位服替代役者</a:t>
            </a:r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，役期為</a:t>
            </a:r>
            <a:r>
              <a:rPr lang="en-US" altLang="zh-TW" sz="24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4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年</a:t>
            </a:r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。 </a:t>
            </a:r>
          </a:p>
          <a:p>
            <a:pPr>
              <a:buFont typeface="Wingdings" pitchFamily="2" charset="2"/>
              <a:buChar char="Ø"/>
            </a:pPr>
            <a:r>
              <a:rPr lang="zh-TW" altLang="en-US" sz="24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家庭因素申請服一般替代役者</a:t>
            </a:r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，不分體位役期為</a:t>
            </a:r>
            <a:r>
              <a:rPr lang="zh-TW" altLang="en-US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１年</a:t>
            </a:r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。 </a:t>
            </a:r>
          </a:p>
          <a:p>
            <a:pPr>
              <a:buFont typeface="Wingdings" pitchFamily="2" charset="2"/>
              <a:buChar char="Ø"/>
            </a:pPr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研發替代役：研發替代役役期與義務役役期之對應如下： </a:t>
            </a:r>
          </a:p>
          <a:p>
            <a:pPr>
              <a:buFont typeface="Wingdings" pitchFamily="2" charset="2"/>
              <a:buChar char="Ø"/>
            </a:pPr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義務役</a:t>
            </a:r>
            <a:r>
              <a:rPr lang="en-US" altLang="zh-TW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年 </a:t>
            </a:r>
          </a:p>
          <a:p>
            <a:pPr>
              <a:buFont typeface="Wingdings" pitchFamily="2" charset="2"/>
              <a:buChar char="Ø"/>
            </a:pPr>
            <a:r>
              <a:rPr lang="zh-TW" altLang="en-US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研發役</a:t>
            </a:r>
            <a:r>
              <a:rPr lang="en-US" altLang="zh-TW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年</a:t>
            </a:r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</a:t>
            </a:r>
          </a:p>
          <a:p>
            <a:endParaRPr lang="zh-TW" altLang="en-US" sz="24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AutoShape 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424" y="6165304"/>
            <a:ext cx="647700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kumimoji="0" lang="zh-TW" altLang="en-US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4554338" y="0"/>
            <a:ext cx="4536702" cy="816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6729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標題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92088"/>
          </a:xfrm>
          <a:solidFill>
            <a:sysClr val="window" lastClr="FFFFFF">
              <a:alpha val="70000"/>
            </a:sysClr>
          </a:solidFill>
        </p:spPr>
        <p:txBody>
          <a:bodyPr/>
          <a:lstStyle/>
          <a:p>
            <a:pPr algn="l"/>
            <a:r>
              <a:rPr lang="zh-TW" altLang="zh-TW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預備軍官預備士官考選</a:t>
            </a:r>
            <a:endParaRPr lang="zh-TW" altLang="en-US" sz="36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4275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67544" y="1916832"/>
            <a:ext cx="8208912" cy="4176464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zh-TW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報名日期：自民國</a:t>
            </a:r>
            <a:r>
              <a:rPr lang="en-US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年</a:t>
            </a:r>
            <a:r>
              <a:rPr lang="en-US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(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因</a:t>
            </a:r>
            <a:r>
              <a:rPr lang="zh-TW" altLang="en-US" sz="2400" u="sng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募兵制不確定因素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影響</a:t>
            </a:r>
            <a:r>
              <a:rPr lang="en-US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暫定為</a:t>
            </a:r>
            <a:r>
              <a:rPr lang="en-US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Ø"/>
            </a:pPr>
            <a:r>
              <a:rPr lang="zh-TW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考試日期：民國</a:t>
            </a:r>
            <a:r>
              <a:rPr lang="en-US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103</a:t>
            </a:r>
            <a:r>
              <a:rPr lang="zh-TW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暫定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為</a:t>
            </a:r>
            <a:r>
              <a:rPr lang="en-US" altLang="zh-TW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>
              <a:buFont typeface="Wingdings" pitchFamily="2" charset="2"/>
              <a:buChar char="Ø"/>
            </a:pPr>
            <a:r>
              <a:rPr lang="zh-TW" altLang="zh-TW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考試科目：智力測驗、共同科目（憲法與立國精神、國文、英文、計算機概論）</a:t>
            </a:r>
            <a:r>
              <a:rPr lang="zh-TW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。</a:t>
            </a:r>
          </a:p>
          <a:p>
            <a:endParaRPr lang="zh-TW" altLang="en-US" dirty="0" smtClean="0">
              <a:solidFill>
                <a:srgbClr val="FF0000"/>
              </a:solidFill>
            </a:endParaRPr>
          </a:p>
        </p:txBody>
      </p:sp>
      <p:pic>
        <p:nvPicPr>
          <p:cNvPr id="5427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450432"/>
            <a:ext cx="42862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7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51946" y="4509120"/>
            <a:ext cx="1454150" cy="96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8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240" y="4509120"/>
            <a:ext cx="1449387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5777087" y="12494"/>
            <a:ext cx="3336531" cy="752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AutoShape 5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424" y="6165304"/>
            <a:ext cx="647700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kumimoji="0" lang="zh-TW" altLang="en-US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54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標題 1"/>
          <p:cNvSpPr>
            <a:spLocks noGrp="1"/>
          </p:cNvSpPr>
          <p:nvPr>
            <p:ph type="title"/>
          </p:nvPr>
        </p:nvSpPr>
        <p:spPr>
          <a:xfrm>
            <a:off x="395536" y="348817"/>
            <a:ext cx="8229600" cy="910989"/>
          </a:xfrm>
          <a:solidFill>
            <a:sysClr val="window" lastClr="FFFFFF">
              <a:alpha val="70000"/>
            </a:sysClr>
          </a:solidFill>
        </p:spPr>
        <p:txBody>
          <a:bodyPr/>
          <a:lstStyle/>
          <a:p>
            <a:pPr algn="l"/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學生急難慰助申請</a:t>
            </a:r>
          </a:p>
        </p:txBody>
      </p:sp>
      <p:sp>
        <p:nvSpPr>
          <p:cNvPr id="55299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539552" y="1911916"/>
            <a:ext cx="7993955" cy="424857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zh-TW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本校學生凡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家庭</a:t>
            </a:r>
            <a:r>
              <a:rPr lang="zh-TW" altLang="zh-TW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遭受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重大</a:t>
            </a:r>
            <a:r>
              <a:rPr lang="zh-TW" altLang="zh-TW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變故，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如班級</a:t>
            </a:r>
            <a:r>
              <a:rPr lang="zh-TW" altLang="zh-TW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導師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知悉學生家庭狀況，請協助學生向</a:t>
            </a:r>
            <a:r>
              <a:rPr lang="zh-TW" altLang="zh-TW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事務處生活輔導組申請救助：</a:t>
            </a:r>
            <a:endParaRPr lang="en-US" altLang="zh-TW" sz="24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Font typeface="Arial" charset="0"/>
              <a:buNone/>
            </a:pPr>
            <a:endParaRPr lang="en-US" altLang="zh-TW" sz="24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895350" indent="-534988">
              <a:buFont typeface="Arial" charset="0"/>
              <a:buNone/>
            </a:pPr>
            <a:r>
              <a:rPr lang="zh-TW" altLang="zh-TW" sz="2000" b="1" dirty="0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zh-TW" altLang="en-US" sz="2000" b="1" dirty="0" smtClean="0">
                <a:latin typeface="新細明體"/>
                <a:ea typeface="新細明體"/>
              </a:rPr>
              <a:t>、</a:t>
            </a:r>
            <a:r>
              <a:rPr lang="zh-TW" altLang="zh-TW" sz="2000" b="1" dirty="0" smtClean="0">
                <a:latin typeface="標楷體" pitchFamily="65" charset="-120"/>
                <a:ea typeface="標楷體" pitchFamily="65" charset="-120"/>
              </a:rPr>
              <a:t>家庭遭天然災害：如火災、水災、風災及地震等災害，致父母或賴以維生之親人喪生或重傷害致無法負擔家計。</a:t>
            </a:r>
            <a:endParaRPr lang="en-US" altLang="zh-TW" sz="2000" b="1" dirty="0" smtClean="0">
              <a:latin typeface="標楷體" pitchFamily="65" charset="-120"/>
              <a:ea typeface="標楷體" pitchFamily="65" charset="-120"/>
            </a:endParaRPr>
          </a:p>
          <a:p>
            <a:pPr marL="895350" indent="-534988">
              <a:buFont typeface="Arial" charset="0"/>
              <a:buNone/>
            </a:pPr>
            <a:r>
              <a:rPr lang="zh-TW" altLang="zh-TW" sz="2000" b="1" dirty="0" smtClean="0">
                <a:latin typeface="標楷體" pitchFamily="65" charset="-120"/>
                <a:ea typeface="標楷體" pitchFamily="65" charset="-120"/>
              </a:rPr>
              <a:t>二</a:t>
            </a:r>
            <a:r>
              <a:rPr lang="zh-TW" altLang="en-US" sz="2000" b="1" dirty="0" smtClean="0">
                <a:latin typeface="新細明體"/>
                <a:ea typeface="新細明體"/>
              </a:rPr>
              <a:t>、</a:t>
            </a:r>
            <a:r>
              <a:rPr lang="zh-TW" altLang="zh-TW" sz="2000" b="1" dirty="0" smtClean="0">
                <a:latin typeface="標楷體" pitchFamily="65" charset="-120"/>
                <a:ea typeface="標楷體" pitchFamily="65" charset="-120"/>
              </a:rPr>
              <a:t>父母或賴以維生之親屬因病或意外而死亡、或重傷害須長期住院無法復元者。</a:t>
            </a:r>
            <a:endParaRPr lang="en-US" altLang="zh-TW" sz="2000" b="1" dirty="0" smtClean="0">
              <a:latin typeface="標楷體" pitchFamily="65" charset="-120"/>
              <a:ea typeface="標楷體" pitchFamily="65" charset="-120"/>
            </a:endParaRPr>
          </a:p>
          <a:p>
            <a:pPr marL="895350" indent="-534988">
              <a:buFont typeface="Arial" charset="0"/>
              <a:buNone/>
            </a:pPr>
            <a:r>
              <a:rPr lang="zh-TW" altLang="zh-TW" sz="2000" b="1" dirty="0" smtClean="0">
                <a:latin typeface="標楷體" pitchFamily="65" charset="-120"/>
                <a:ea typeface="標楷體" pitchFamily="65" charset="-120"/>
              </a:rPr>
              <a:t>三</a:t>
            </a:r>
            <a:r>
              <a:rPr lang="zh-TW" altLang="en-US" sz="2000" b="1" dirty="0" smtClean="0">
                <a:latin typeface="新細明體"/>
                <a:ea typeface="新細明體"/>
              </a:rPr>
              <a:t>、</a:t>
            </a:r>
            <a:r>
              <a:rPr lang="zh-TW" altLang="zh-TW" sz="2000" b="1" dirty="0" smtClean="0">
                <a:latin typeface="標楷體" pitchFamily="65" charset="-120"/>
                <a:ea typeface="標楷體" pitchFamily="65" charset="-120"/>
              </a:rPr>
              <a:t>其他不可預期之意外事件造成家屬重大傷害。</a:t>
            </a:r>
          </a:p>
          <a:p>
            <a:pPr marL="622300" indent="-622300"/>
            <a:endParaRPr lang="zh-TW" altLang="en-US" sz="2000" dirty="0" smtClean="0"/>
          </a:p>
        </p:txBody>
      </p:sp>
      <p:pic>
        <p:nvPicPr>
          <p:cNvPr id="55300" name="Picture 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2913" y="13892"/>
            <a:ext cx="2021087" cy="1110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1702" y="1046673"/>
            <a:ext cx="367347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AutoShape 5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424" y="6165304"/>
            <a:ext cx="647700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kumimoji="0" lang="zh-TW" altLang="en-US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34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標題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08912" cy="864096"/>
          </a:xfrm>
          <a:solidFill>
            <a:sysClr val="window" lastClr="FFFFFF">
              <a:alpha val="70000"/>
            </a:sysClr>
          </a:solidFill>
        </p:spPr>
        <p:txBody>
          <a:bodyPr/>
          <a:lstStyle/>
          <a:p>
            <a:pPr algn="l"/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學生就學貸款</a:t>
            </a:r>
            <a:endParaRPr lang="zh-TW" altLang="en-US" sz="3600" b="1" dirty="0" smtClean="0">
              <a:solidFill>
                <a:srgbClr val="FF0000"/>
              </a:solidFill>
            </a:endParaRPr>
          </a:p>
        </p:txBody>
      </p:sp>
      <p:sp>
        <p:nvSpPr>
          <p:cNvPr id="5632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827584" y="1556792"/>
            <a:ext cx="7560840" cy="1656184"/>
          </a:xfrm>
        </p:spPr>
        <p:txBody>
          <a:bodyPr/>
          <a:lstStyle/>
          <a:p>
            <a:endParaRPr lang="en-US" altLang="zh-TW" sz="20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TW" altLang="en-US" sz="2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就學貸款申請人數</a:t>
            </a:r>
            <a:r>
              <a:rPr lang="zh-TW" altLang="zh-TW" sz="2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24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一般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生：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1085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人、碩專班：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63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人，</a:t>
            </a:r>
            <a:r>
              <a:rPr lang="zh-TW" altLang="en-US" sz="2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共</a:t>
            </a:r>
            <a:r>
              <a:rPr lang="en-US" altLang="zh-TW" sz="2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1148</a:t>
            </a:r>
            <a:r>
              <a:rPr lang="zh-TW" altLang="en-US" sz="2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zh-TW" altLang="en-US" sz="20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有貸學分費同學請於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11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15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日前將銀行對保單送至生輔組。</a:t>
            </a:r>
            <a:endParaRPr lang="en-US" altLang="zh-TW" sz="20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632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9999" y="3501008"/>
            <a:ext cx="4144877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56702" y="3501008"/>
            <a:ext cx="432758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21596" y="25518"/>
            <a:ext cx="1800200" cy="1123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AutoShape 5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424" y="6165304"/>
            <a:ext cx="647700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kumimoji="0" lang="zh-TW" altLang="en-US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53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2813" eaLnBrk="1" hangingPunct="1"/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宿服中心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1043608" y="1535455"/>
            <a:ext cx="6048672" cy="4392488"/>
          </a:xfrm>
        </p:spPr>
        <p:txBody>
          <a:bodyPr/>
          <a:lstStyle/>
          <a:p>
            <a:pPr marL="273050" indent="0" eaLnBrk="1" hangingPunct="1">
              <a:spcBef>
                <a:spcPts val="1200"/>
              </a:spcBef>
              <a:tabLst>
                <a:tab pos="2147888" algn="l"/>
              </a:tabLst>
              <a:defRPr/>
            </a:pPr>
            <a:r>
              <a:rPr lang="zh-TW" altLang="en-US" sz="24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 action="ppaction://hlinksldjump"/>
              </a:rPr>
              <a:t>學生</a:t>
            </a:r>
            <a:r>
              <a:rPr lang="zh-TW" altLang="en-US" sz="2400" b="1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 action="ppaction://hlinksldjump"/>
              </a:rPr>
              <a:t>住宿及收費現況</a:t>
            </a:r>
            <a:r>
              <a:rPr lang="zh-TW" altLang="en-US" sz="24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 action="ppaction://hlinksldjump"/>
              </a:rPr>
              <a:t>一覽表</a:t>
            </a:r>
            <a:endParaRPr lang="en-US" altLang="zh-TW" sz="2400" b="1" dirty="0" smtClean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73050" indent="0" eaLnBrk="1" hangingPunct="1">
              <a:spcBef>
                <a:spcPts val="1200"/>
              </a:spcBef>
              <a:tabLst>
                <a:tab pos="2147888" algn="l"/>
              </a:tabLst>
              <a:defRPr/>
            </a:pPr>
            <a:r>
              <a:rPr lang="en-US" altLang="zh-TW" sz="24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4" action="ppaction://hlinksldjump"/>
              </a:rPr>
              <a:t>101</a:t>
            </a:r>
            <a:r>
              <a:rPr lang="zh-TW" altLang="en-US" sz="2400" b="1" dirty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  <a:hlinkClick r:id="rId4" action="ppaction://hlinksldjump"/>
              </a:rPr>
              <a:t>及</a:t>
            </a:r>
            <a:r>
              <a:rPr lang="en-US" altLang="zh-TW" sz="2400" b="1" dirty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  <a:hlinkClick r:id="rId4" action="ppaction://hlinksldjump"/>
              </a:rPr>
              <a:t>102</a:t>
            </a:r>
            <a:r>
              <a:rPr lang="zh-TW" altLang="en-US" sz="2400" b="1" dirty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  <a:hlinkClick r:id="rId4" action="ppaction://hlinksldjump"/>
              </a:rPr>
              <a:t>學年度新生住宿申請分配</a:t>
            </a:r>
            <a:r>
              <a:rPr lang="zh-TW" altLang="en-US" sz="2400" b="1" dirty="0" smtClean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  <a:hlinkClick r:id="rId4" action="ppaction://hlinksldjump"/>
              </a:rPr>
              <a:t>率</a:t>
            </a:r>
            <a:endParaRPr lang="en-US" altLang="zh-TW" sz="2400" b="1" dirty="0" smtClean="0">
              <a:solidFill>
                <a:srgbClr val="00B0F0"/>
              </a:solidFill>
              <a:latin typeface="標楷體" pitchFamily="65" charset="-120"/>
              <a:ea typeface="標楷體" pitchFamily="65" charset="-120"/>
            </a:endParaRPr>
          </a:p>
          <a:p>
            <a:pPr marL="273050" indent="0" eaLnBrk="1" hangingPunct="1">
              <a:spcBef>
                <a:spcPts val="1200"/>
              </a:spcBef>
              <a:tabLst>
                <a:tab pos="2147888" algn="l"/>
              </a:tabLst>
              <a:defRPr/>
            </a:pPr>
            <a:r>
              <a:rPr kumimoji="0" lang="zh-TW" altLang="zh-TW" sz="2400" b="1" dirty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  <a:hlinkClick r:id="rId5" action="ppaction://hlinksldjump"/>
              </a:rPr>
              <a:t>榮譽宿舍</a:t>
            </a:r>
            <a:endParaRPr kumimoji="0" lang="en-US" altLang="zh-TW" sz="2400" b="1" dirty="0">
              <a:solidFill>
                <a:srgbClr val="00B0F0"/>
              </a:solidFill>
              <a:latin typeface="標楷體" pitchFamily="65" charset="-120"/>
              <a:ea typeface="標楷體" pitchFamily="65" charset="-120"/>
            </a:endParaRPr>
          </a:p>
          <a:p>
            <a:pPr marL="273050" indent="0" eaLnBrk="1" hangingPunct="1">
              <a:spcBef>
                <a:spcPts val="1200"/>
              </a:spcBef>
              <a:tabLst>
                <a:tab pos="2147888" algn="l"/>
              </a:tabLst>
              <a:defRPr/>
            </a:pPr>
            <a:r>
              <a:rPr kumimoji="0" lang="zh-TW" altLang="en-US" sz="2400" b="1" dirty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  <a:hlinkClick r:id="rId6" action="ppaction://hlinksldjump"/>
              </a:rPr>
              <a:t>宿舍住宿環境</a:t>
            </a:r>
            <a:r>
              <a:rPr kumimoji="0" lang="zh-TW" altLang="en-US" sz="2400" b="1" dirty="0" smtClean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  <a:hlinkClick r:id="rId6" action="ppaction://hlinksldjump"/>
              </a:rPr>
              <a:t>改善</a:t>
            </a:r>
            <a:endParaRPr kumimoji="0" lang="en-US" altLang="zh-TW" sz="2400" b="1" dirty="0" smtClean="0">
              <a:solidFill>
                <a:srgbClr val="00B0F0"/>
              </a:solidFill>
              <a:latin typeface="標楷體" pitchFamily="65" charset="-120"/>
              <a:ea typeface="標楷體" pitchFamily="65" charset="-120"/>
            </a:endParaRPr>
          </a:p>
          <a:p>
            <a:pPr marL="273050" indent="0" eaLnBrk="1" hangingPunct="1">
              <a:spcBef>
                <a:spcPts val="1200"/>
              </a:spcBef>
              <a:tabLst>
                <a:tab pos="2147888" algn="l"/>
              </a:tabLst>
              <a:defRPr/>
            </a:pPr>
            <a:r>
              <a:rPr kumimoji="0" lang="zh-TW" altLang="en-US" sz="2400" b="1" dirty="0" smtClean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  <a:hlinkClick r:id="rId7" action="ppaction://hlinksldjump"/>
              </a:rPr>
              <a:t>宿舍</a:t>
            </a:r>
            <a:r>
              <a:rPr kumimoji="0" lang="zh-TW" altLang="en-US" sz="2400" b="1" dirty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  <a:hlinkClick r:id="rId7" action="ppaction://hlinksldjump"/>
              </a:rPr>
              <a:t>設施資源</a:t>
            </a:r>
            <a:r>
              <a:rPr kumimoji="0" lang="zh-TW" altLang="en-US" sz="2400" b="1" dirty="0" smtClean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  <a:hlinkClick r:id="rId7" action="ppaction://hlinksldjump"/>
              </a:rPr>
              <a:t>運用</a:t>
            </a:r>
            <a:endParaRPr kumimoji="0" lang="en-US" altLang="zh-TW" sz="2400" b="1" dirty="0" smtClean="0">
              <a:solidFill>
                <a:srgbClr val="00B0F0"/>
              </a:solidFill>
              <a:latin typeface="標楷體" pitchFamily="65" charset="-120"/>
              <a:ea typeface="標楷體" pitchFamily="65" charset="-120"/>
            </a:endParaRPr>
          </a:p>
          <a:p>
            <a:pPr marL="273050" indent="0" eaLnBrk="1" hangingPunct="1">
              <a:spcBef>
                <a:spcPts val="1200"/>
              </a:spcBef>
              <a:tabLst>
                <a:tab pos="2147888" algn="l"/>
              </a:tabLst>
              <a:defRPr/>
            </a:pPr>
            <a:r>
              <a:rPr kumimoji="0" lang="zh-TW" altLang="en-US" sz="2400" b="1" dirty="0" smtClean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  <a:hlinkClick r:id="rId8" action="ppaction://hlinksldjump"/>
              </a:rPr>
              <a:t>居住安全</a:t>
            </a:r>
            <a:endParaRPr kumimoji="0" lang="en-US" altLang="zh-TW" sz="2400" b="1" dirty="0" smtClean="0">
              <a:solidFill>
                <a:srgbClr val="00B0F0"/>
              </a:solidFill>
              <a:latin typeface="標楷體" pitchFamily="65" charset="-120"/>
              <a:ea typeface="標楷體" pitchFamily="65" charset="-120"/>
            </a:endParaRPr>
          </a:p>
          <a:p>
            <a:pPr marL="273050" indent="0" eaLnBrk="1" hangingPunct="1">
              <a:spcBef>
                <a:spcPts val="1200"/>
              </a:spcBef>
              <a:tabLst>
                <a:tab pos="2147888" algn="l"/>
              </a:tabLst>
              <a:defRPr/>
            </a:pPr>
            <a:r>
              <a:rPr kumimoji="0" lang="zh-TW" altLang="en-US" sz="2400" b="1" dirty="0" smtClean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  <a:hlinkClick r:id="rId9" action="ppaction://hlinksldjump"/>
              </a:rPr>
              <a:t>社團、迎新活動協助</a:t>
            </a:r>
            <a:endParaRPr kumimoji="0" lang="en-US" altLang="zh-TW" sz="2400" b="1" dirty="0" smtClean="0">
              <a:solidFill>
                <a:srgbClr val="00B0F0"/>
              </a:solidFill>
              <a:latin typeface="標楷體" pitchFamily="65" charset="-120"/>
              <a:ea typeface="標楷體" pitchFamily="65" charset="-120"/>
            </a:endParaRPr>
          </a:p>
          <a:p>
            <a:pPr marL="273050" indent="0" eaLnBrk="1" hangingPunct="1">
              <a:spcBef>
                <a:spcPts val="1200"/>
              </a:spcBef>
              <a:tabLst>
                <a:tab pos="2147888" algn="l"/>
              </a:tabLst>
              <a:defRPr/>
            </a:pPr>
            <a:r>
              <a:rPr lang="zh-TW" altLang="zh-TW" sz="24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10" action="ppaction://hlinksldjump"/>
              </a:rPr>
              <a:t>宿舍違規行為防處</a:t>
            </a:r>
            <a:endParaRPr kumimoji="0" lang="en-US" altLang="zh-TW" sz="2400" b="1" dirty="0" smtClean="0">
              <a:solidFill>
                <a:srgbClr val="00B0F0"/>
              </a:solidFill>
              <a:latin typeface="標楷體" pitchFamily="65" charset="-120"/>
              <a:ea typeface="標楷體" pitchFamily="65" charset="-120"/>
            </a:endParaRPr>
          </a:p>
          <a:p>
            <a:pPr marL="273050" indent="0" eaLnBrk="1" hangingPunct="1">
              <a:spcBef>
                <a:spcPts val="1200"/>
              </a:spcBef>
              <a:tabLst>
                <a:tab pos="2147888" algn="l"/>
              </a:tabLst>
              <a:defRPr/>
            </a:pPr>
            <a:endParaRPr kumimoji="0" lang="en-US" altLang="zh-TW" sz="2400" b="1" dirty="0" smtClean="0">
              <a:solidFill>
                <a:srgbClr val="00B0F0"/>
              </a:solidFill>
              <a:latin typeface="標楷體" pitchFamily="65" charset="-120"/>
              <a:ea typeface="標楷體" pitchFamily="65" charset="-120"/>
            </a:endParaRPr>
          </a:p>
          <a:p>
            <a:pPr marL="273050" indent="0" eaLnBrk="1" hangingPunct="1">
              <a:spcBef>
                <a:spcPts val="1200"/>
              </a:spcBef>
              <a:buNone/>
              <a:tabLst>
                <a:tab pos="2147888" algn="l"/>
              </a:tabLst>
              <a:defRPr/>
            </a:pPr>
            <a:endParaRPr kumimoji="0" lang="en-US" altLang="zh-TW" sz="2400" b="1" dirty="0">
              <a:latin typeface="標楷體" pitchFamily="65" charset="-120"/>
              <a:ea typeface="標楷體" pitchFamily="65" charset="-120"/>
            </a:endParaRPr>
          </a:p>
          <a:p>
            <a:pPr marL="273050" indent="0" eaLnBrk="1" hangingPunct="1">
              <a:spcBef>
                <a:spcPts val="1200"/>
              </a:spcBef>
              <a:buNone/>
              <a:tabLst>
                <a:tab pos="2147888" algn="l"/>
              </a:tabLst>
              <a:defRPr/>
            </a:pPr>
            <a:endParaRPr kumimoji="0" lang="en-US" altLang="zh-TW" sz="2400" b="1" dirty="0">
              <a:latin typeface="標楷體" pitchFamily="65" charset="-120"/>
              <a:ea typeface="標楷體" pitchFamily="65" charset="-120"/>
            </a:endParaRPr>
          </a:p>
          <a:p>
            <a:pPr marL="273050" indent="0" eaLnBrk="1" hangingPunct="1">
              <a:spcBef>
                <a:spcPts val="1200"/>
              </a:spcBef>
              <a:buNone/>
              <a:tabLst>
                <a:tab pos="2147888" algn="l"/>
              </a:tabLst>
              <a:defRPr/>
            </a:pPr>
            <a:endParaRPr kumimoji="0" lang="en-US" altLang="zh-TW" sz="2400" b="1" dirty="0">
              <a:latin typeface="標楷體" pitchFamily="65" charset="-120"/>
              <a:ea typeface="標楷體" pitchFamily="65" charset="-120"/>
            </a:endParaRPr>
          </a:p>
          <a:p>
            <a:pPr marL="0" indent="0" eaLnBrk="1" hangingPunct="1">
              <a:spcBef>
                <a:spcPts val="1200"/>
              </a:spcBef>
              <a:tabLst>
                <a:tab pos="2147888" algn="l"/>
              </a:tabLst>
              <a:defRPr/>
            </a:pPr>
            <a:endParaRPr lang="zh-TW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 eaLnBrk="1" hangingPunct="1">
              <a:buNone/>
              <a:defRPr/>
            </a:pPr>
            <a:endParaRPr lang="zh-TW" altLang="en-US" sz="2400" b="1" dirty="0"/>
          </a:p>
        </p:txBody>
      </p:sp>
      <p:sp>
        <p:nvSpPr>
          <p:cNvPr id="7172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A2877D83-F1EE-4D84-BEBE-CA7A13415517}" type="slidenum">
              <a:rPr lang="zh-TW" altLang="en-US"/>
              <a:pPr eaLnBrk="1" hangingPunct="1"/>
              <a:t>38</a:t>
            </a:fld>
            <a:endParaRPr lang="en-US" altLang="zh-TW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02878" y="3731699"/>
            <a:ext cx="1391411" cy="144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9" y="3771947"/>
            <a:ext cx="1512168" cy="1241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52812" y="3770531"/>
            <a:ext cx="1450312" cy="1242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3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176" y="2764223"/>
            <a:ext cx="1438113" cy="100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4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3321" y="5085184"/>
            <a:ext cx="1519491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412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300208"/>
            <a:ext cx="8064896" cy="5153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367552" y="702166"/>
            <a:ext cx="5932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學生住宿及收費現況一覽表</a:t>
            </a:r>
            <a:endParaRPr lang="zh-TW" altLang="en-US" sz="28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79512" y="116632"/>
            <a:ext cx="34563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宿服中心</a:t>
            </a:r>
            <a:endParaRPr lang="zh-TW" alt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23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706438"/>
          </a:xfrm>
        </p:spPr>
        <p:txBody>
          <a:bodyPr/>
          <a:lstStyle/>
          <a:p>
            <a:pPr algn="l" defTabSz="912813" eaLnBrk="1" hangingPunct="1"/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已辦理活動</a:t>
            </a:r>
          </a:p>
        </p:txBody>
      </p:sp>
      <p:graphicFrame>
        <p:nvGraphicFramePr>
          <p:cNvPr id="767041" name="Group 6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7030509"/>
              </p:ext>
            </p:extLst>
          </p:nvPr>
        </p:nvGraphicFramePr>
        <p:xfrm>
          <a:off x="395536" y="775858"/>
          <a:ext cx="8352933" cy="5916386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304256"/>
                <a:gridCol w="720080"/>
                <a:gridCol w="1008112"/>
                <a:gridCol w="1008112"/>
                <a:gridCol w="3312373"/>
              </a:tblGrid>
              <a:tr h="398482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活動名稱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辦理</a:t>
                      </a:r>
                      <a:endParaRPr kumimoji="0" lang="en-US" altLang="zh-TW" sz="180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時間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主辦</a:t>
                      </a:r>
                      <a:endParaRPr kumimoji="0" lang="en-US" altLang="zh-TW" sz="180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單位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參加</a:t>
                      </a:r>
                      <a:endParaRPr kumimoji="0" lang="en-US" altLang="zh-TW" sz="18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人數</a:t>
                      </a:r>
                    </a:p>
                  </a:txBody>
                  <a:tcPr marL="91441" marR="91441" marT="45722" marB="45722"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活動照片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2445106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資源教室</a:t>
                      </a:r>
                      <a:endParaRPr kumimoji="0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~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新生個別支持系統</a:t>
                      </a: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(ISP)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會議</a:t>
                      </a:r>
                      <a:endParaRPr kumimoji="0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共辦理</a:t>
                      </a: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13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場次</a:t>
                      </a: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1.</a:t>
                      </a:r>
                      <a:r>
                        <a:rPr kumimoji="0" lang="zh-TW" altLang="en-US" sz="12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生科系    </a:t>
                      </a:r>
                      <a:r>
                        <a:rPr kumimoji="0" lang="en-US" altLang="zh-TW" sz="12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2.</a:t>
                      </a:r>
                      <a:r>
                        <a:rPr kumimoji="0" lang="zh-TW" altLang="en-US" sz="12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資工系   </a:t>
                      </a:r>
                      <a:r>
                        <a:rPr kumimoji="0" lang="en-US" altLang="zh-TW" sz="12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3.</a:t>
                      </a:r>
                      <a:r>
                        <a:rPr kumimoji="0" lang="zh-TW" altLang="en-US" sz="12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應數系   </a:t>
                      </a:r>
                      <a:r>
                        <a:rPr kumimoji="0" lang="en-US" altLang="zh-TW" sz="12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4.</a:t>
                      </a:r>
                      <a:r>
                        <a:rPr kumimoji="0" lang="zh-TW" altLang="en-US" sz="12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企管系   </a:t>
                      </a:r>
                      <a:r>
                        <a:rPr kumimoji="0" lang="en-US" altLang="zh-TW" sz="12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5.</a:t>
                      </a:r>
                      <a:r>
                        <a:rPr kumimoji="0" lang="zh-TW" altLang="en-US" sz="12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外文系   </a:t>
                      </a:r>
                      <a:r>
                        <a:rPr kumimoji="0" lang="en-US" altLang="zh-TW" sz="12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6.</a:t>
                      </a:r>
                      <a:r>
                        <a:rPr kumimoji="0" lang="zh-TW" altLang="en-US" sz="12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劇藝系    </a:t>
                      </a:r>
                      <a:r>
                        <a:rPr kumimoji="0" lang="en-US" altLang="zh-TW" sz="12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7.</a:t>
                      </a:r>
                      <a:r>
                        <a:rPr kumimoji="0" lang="zh-TW" altLang="en-US" sz="12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財管系   </a:t>
                      </a:r>
                      <a:r>
                        <a:rPr kumimoji="0" lang="en-US" altLang="zh-TW" sz="12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8.</a:t>
                      </a:r>
                      <a:r>
                        <a:rPr kumimoji="0" lang="zh-TW" altLang="en-US" sz="12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社會系    </a:t>
                      </a:r>
                      <a:r>
                        <a:rPr kumimoji="0" lang="en-US" altLang="zh-TW" sz="12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9.</a:t>
                      </a:r>
                      <a:r>
                        <a:rPr kumimoji="0" lang="zh-TW" altLang="en-US" sz="12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物理系   </a:t>
                      </a:r>
                      <a:r>
                        <a:rPr kumimoji="0" lang="en-US" altLang="zh-TW" sz="12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10.</a:t>
                      </a:r>
                      <a:r>
                        <a:rPr kumimoji="0" lang="zh-TW" altLang="en-US" sz="12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公事所   </a:t>
                      </a:r>
                      <a:r>
                        <a:rPr kumimoji="0" lang="en-US" altLang="zh-TW" sz="12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11.</a:t>
                      </a:r>
                      <a:r>
                        <a:rPr kumimoji="0" lang="zh-TW" altLang="en-US" sz="12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社會系</a:t>
                      </a:r>
                      <a:endParaRPr kumimoji="0" lang="en-US" altLang="zh-TW" sz="12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9/4~9/25</a:t>
                      </a: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800" u="none" strike="noStrike" cap="none" normalizeH="0" baseline="0" dirty="0" smtClean="0">
                        <a:ln>
                          <a:noFill/>
                        </a:ln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諮職組</a:t>
                      </a: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100</a:t>
                      </a:r>
                      <a:endParaRPr kumimoji="0" lang="zh-TW" altLang="en-US" sz="1800" u="none" strike="noStrike" cap="none" normalizeH="0" baseline="0" dirty="0" smtClean="0">
                        <a:ln>
                          <a:noFill/>
                        </a:ln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</a:tr>
              <a:tr h="1368152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暑假社團幹部訓練營</a:t>
                      </a: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9/4-9/6</a:t>
                      </a:r>
                      <a:endParaRPr lang="zh-TW" altLang="en-US" sz="18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課外組</a:t>
                      </a: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80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</a:tr>
              <a:tr h="933690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dirty="0" smtClean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2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登革熱及狂犬病傳染病防治，填問卷送運動飲料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latin typeface="標楷體" pitchFamily="65" charset="-120"/>
                          <a:ea typeface="標楷體" pitchFamily="65" charset="-120"/>
                        </a:rPr>
                        <a:t>9/9</a:t>
                      </a:r>
                      <a:endParaRPr lang="zh-TW" altLang="en-US" sz="18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體衛組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200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</a:tr>
            </a:tbl>
          </a:graphicData>
        </a:graphic>
      </p:graphicFrame>
      <p:sp>
        <p:nvSpPr>
          <p:cNvPr id="4121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endParaRPr lang="en-US" altLang="zh-TW" dirty="0"/>
          </a:p>
        </p:txBody>
      </p:sp>
      <p:pic>
        <p:nvPicPr>
          <p:cNvPr id="13" name="圖片 12" descr="L:\DCIM\101MSDCF\DSC06876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22122" y="5373216"/>
            <a:ext cx="1567761" cy="124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圖片 13" descr="L:\DCIM\101MSDCF\DSC06887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81698" y="5373215"/>
            <a:ext cx="1569056" cy="124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0608" y="1442215"/>
            <a:ext cx="1536171" cy="1152128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2882" y="2639687"/>
            <a:ext cx="1472953" cy="1149432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3503" y="1455467"/>
            <a:ext cx="1472953" cy="1138876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0608" y="2639688"/>
            <a:ext cx="1536171" cy="1146991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5228" y="3914079"/>
            <a:ext cx="1601551" cy="1264382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3503" y="3912654"/>
            <a:ext cx="1472953" cy="126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35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5684128"/>
              </p:ext>
            </p:extLst>
          </p:nvPr>
        </p:nvGraphicFramePr>
        <p:xfrm>
          <a:off x="539552" y="1340768"/>
          <a:ext cx="8280919" cy="5050751"/>
        </p:xfrm>
        <a:graphic>
          <a:graphicData uri="http://schemas.openxmlformats.org/drawingml/2006/table">
            <a:tbl>
              <a:tblPr firstRow="1" bandRow="1"/>
              <a:tblGrid>
                <a:gridCol w="1910702"/>
                <a:gridCol w="1598031"/>
                <a:gridCol w="1708031"/>
                <a:gridCol w="3064155"/>
              </a:tblGrid>
              <a:tr h="5760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zh-TW" altLang="en-US" sz="2400" dirty="0" smtClean="0">
                          <a:latin typeface="標楷體" pitchFamily="65" charset="-120"/>
                          <a:ea typeface="標楷體" pitchFamily="65" charset="-120"/>
                        </a:rPr>
                        <a:t>宿舍棟別</a:t>
                      </a:r>
                      <a:endParaRPr lang="zh-TW" altLang="en-US" sz="24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4" marR="91454" marT="45718" marB="4571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zh-TW" altLang="en-US" sz="2400" dirty="0" smtClean="0">
                          <a:latin typeface="標楷體" pitchFamily="65" charset="-120"/>
                          <a:ea typeface="標楷體" pitchFamily="65" charset="-120"/>
                        </a:rPr>
                        <a:t>床位數</a:t>
                      </a:r>
                      <a:endParaRPr lang="zh-TW" altLang="en-US" sz="24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4" marR="91454" marT="45718" marB="4571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zh-TW" altLang="en-US" sz="2400" b="1" kern="1200" dirty="0" smtClean="0">
                          <a:solidFill>
                            <a:schemeClr val="lt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學期收費</a:t>
                      </a:r>
                      <a:endParaRPr lang="zh-TW" altLang="en-US" sz="2400" b="1" kern="1200" dirty="0">
                        <a:solidFill>
                          <a:schemeClr val="lt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54" marR="91454" marT="45718" marB="4571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zh-TW" altLang="en-US" sz="2400" b="1" kern="1200" dirty="0" smtClean="0">
                          <a:solidFill>
                            <a:schemeClr val="lt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住宿對象</a:t>
                      </a:r>
                      <a:endParaRPr lang="zh-TW" altLang="en-US" sz="2400" b="1" kern="1200" dirty="0">
                        <a:solidFill>
                          <a:schemeClr val="lt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54" marR="91454" marT="45718" marB="4571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6392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zh-TW" altLang="en-US" sz="2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翠亨</a:t>
                      </a:r>
                      <a:r>
                        <a:rPr lang="en-US" altLang="zh-TW" sz="2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H</a:t>
                      </a:r>
                      <a:r>
                        <a:rPr lang="zh-TW" altLang="en-US" sz="2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棟</a:t>
                      </a:r>
                      <a:endParaRPr lang="zh-TW" altLang="en-US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4" marR="91454" marT="45718" marB="4571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720</a:t>
                      </a:r>
                      <a:endParaRPr lang="zh-TW" altLang="en-US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4" marR="91454" marT="45718" marB="4571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7,200</a:t>
                      </a:r>
                      <a:endParaRPr lang="zh-TW" altLang="en-US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4" marR="91454" marT="45718" marB="4571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zh-TW" altLang="en-US" sz="24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大學部、博士班</a:t>
                      </a:r>
                      <a:endParaRPr lang="zh-TW" altLang="en-US" sz="24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54" marR="91454" marT="45718" marB="4571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6392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zh-TW" altLang="en-US" sz="2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翠亨</a:t>
                      </a:r>
                      <a:r>
                        <a:rPr lang="en-US" altLang="zh-TW" sz="2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L</a:t>
                      </a:r>
                      <a:r>
                        <a:rPr lang="zh-TW" altLang="en-US" sz="24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棟</a:t>
                      </a:r>
                      <a:endParaRPr lang="zh-TW" altLang="en-US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4" marR="91454" marT="45718" marB="4571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708</a:t>
                      </a:r>
                      <a:endParaRPr lang="zh-TW" altLang="en-US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4" marR="91454" marT="45718" marB="4571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7,500</a:t>
                      </a:r>
                      <a:endParaRPr lang="zh-TW" altLang="en-US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4" marR="91454" marT="45718" marB="4571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zh-TW" altLang="en-US" sz="24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大學部</a:t>
                      </a:r>
                      <a:r>
                        <a:rPr lang="en-US" altLang="zh-TW" sz="24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</a:t>
                      </a:r>
                      <a:r>
                        <a:rPr lang="zh-TW" altLang="en-US" sz="24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、碩士班</a:t>
                      </a:r>
                      <a:r>
                        <a:rPr lang="en-US" altLang="zh-TW" sz="24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2</a:t>
                      </a:r>
                      <a:endParaRPr lang="zh-TW" altLang="en-US" sz="24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54" marR="91454" marT="45718" marB="4571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6392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武嶺一村</a:t>
                      </a:r>
                      <a:endParaRPr lang="zh-TW" altLang="en-US" sz="2400" b="1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4" marR="91454" marT="45718" marB="4571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TW" sz="2400" b="1" u="none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356</a:t>
                      </a:r>
                      <a:endParaRPr lang="zh-TW" altLang="en-US" sz="2400" b="1" u="none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4" marR="91454" marT="45718" marB="4571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8,500</a:t>
                      </a:r>
                      <a:endParaRPr lang="zh-TW" altLang="en-US" sz="2400" b="1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4" marR="91454" marT="45718" marB="4571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zh-TW" altLang="en-US" sz="24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外籍生、碩士班</a:t>
                      </a:r>
                      <a:r>
                        <a:rPr lang="en-US" altLang="zh-TW" sz="24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</a:t>
                      </a:r>
                      <a:endParaRPr lang="zh-TW" altLang="en-US" sz="2400" b="1" kern="12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54" marR="91454" marT="45718" marB="4571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6392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武嶺二村</a:t>
                      </a:r>
                      <a:endParaRPr lang="zh-TW" altLang="en-US" sz="2400" b="1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4" marR="91454" marT="45718" marB="4571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TW" sz="2400" b="1" u="none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427</a:t>
                      </a:r>
                      <a:endParaRPr lang="zh-TW" altLang="en-US" sz="2400" b="1" u="none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4" marR="91454" marT="45718" marB="4571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6,900</a:t>
                      </a:r>
                      <a:endParaRPr lang="zh-TW" altLang="en-US" sz="2400" b="1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4" marR="91454" marT="45718" marB="4571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zh-TW" altLang="en-US" sz="24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大學部</a:t>
                      </a:r>
                      <a:r>
                        <a:rPr lang="en-US" altLang="zh-TW" sz="24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2</a:t>
                      </a:r>
                      <a:endParaRPr lang="zh-TW" altLang="en-US" sz="2400" b="1" kern="12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54" marR="91454" marT="45718" marB="4571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6392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武嶺三村</a:t>
                      </a:r>
                      <a:endParaRPr lang="zh-TW" altLang="en-US" sz="2400" b="1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4" marR="91454" marT="45718" marB="4571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154</a:t>
                      </a:r>
                      <a:endParaRPr lang="zh-TW" altLang="en-US" sz="2400" b="1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4" marR="91454" marT="45718" marB="4571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8,200</a:t>
                      </a:r>
                      <a:endParaRPr lang="zh-TW" altLang="en-US" sz="2400" b="1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4" marR="91454" marT="45718" marB="4571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zh-TW" altLang="en-US" sz="24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碩士班</a:t>
                      </a:r>
                      <a:r>
                        <a:rPr lang="en-US" altLang="zh-TW" sz="24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</a:t>
                      </a:r>
                      <a:endParaRPr lang="zh-TW" altLang="en-US" sz="2400" b="1" kern="12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54" marR="91454" marT="45718" marB="4571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6392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國際村</a:t>
                      </a:r>
                      <a:endParaRPr lang="zh-TW" altLang="en-US" sz="2400" b="1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4" marR="91454" marT="45718" marB="4571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TW" sz="2400" b="1" u="none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132</a:t>
                      </a:r>
                      <a:endParaRPr lang="zh-TW" altLang="en-US" sz="2400" b="1" u="none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4" marR="91454" marT="45718" marB="4571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TW" sz="24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14,300</a:t>
                      </a:r>
                      <a:endParaRPr lang="zh-TW" altLang="en-US" sz="2400" b="1" kern="12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54" marR="91454" marT="45718" marB="4571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zh-TW" altLang="en-US" sz="24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外籍生</a:t>
                      </a:r>
                      <a:endParaRPr lang="zh-TW" altLang="en-US" sz="2400" b="1" kern="12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54" marR="91454" marT="45718" marB="4571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6392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武嶺四村</a:t>
                      </a:r>
                      <a:endParaRPr lang="zh-TW" altLang="en-US" sz="2400" b="1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4" marR="91454" marT="45718" marB="4571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TW" sz="2400" b="1" u="none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420</a:t>
                      </a:r>
                      <a:endParaRPr lang="zh-TW" altLang="en-US" sz="2400" b="1" u="none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4" marR="91454" marT="45718" marB="4571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TW" sz="2400" b="1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8,500</a:t>
                      </a:r>
                      <a:endParaRPr lang="zh-TW" altLang="en-US" sz="2400" b="1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54" marR="91454" marT="45718" marB="4571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zh-TW" altLang="en-US" sz="24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大學部</a:t>
                      </a:r>
                      <a:r>
                        <a:rPr lang="en-US" altLang="zh-TW" sz="24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</a:t>
                      </a:r>
                      <a:endParaRPr lang="zh-TW" altLang="en-US" sz="2400" b="1" kern="1200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54" marR="91454" marT="45718" marB="4571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367552" y="702166"/>
            <a:ext cx="5932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學生住宿及收費現況一覽表</a:t>
            </a:r>
            <a:endParaRPr lang="zh-TW" altLang="en-US" sz="28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79512" y="116632"/>
            <a:ext cx="34563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宿服中心</a:t>
            </a:r>
            <a:endParaRPr lang="zh-TW" altLang="en-US" sz="36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AutoShape 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424" y="6165304"/>
            <a:ext cx="647700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kumimoji="0" lang="zh-TW" altLang="en-US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34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2" y="1125541"/>
            <a:ext cx="8352159" cy="1222375"/>
          </a:xfrm>
        </p:spPr>
        <p:txBody>
          <a:bodyPr/>
          <a:lstStyle/>
          <a:p>
            <a:pPr defTabSz="912813" eaLnBrk="1" hangingPunct="1">
              <a:buFont typeface="Wingdings" panose="05000000000000000000" pitchFamily="2" charset="2"/>
              <a:buChar char="Ø"/>
            </a:pPr>
            <a:r>
              <a:rPr lang="en-US" altLang="zh-TW" sz="28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101</a:t>
            </a:r>
            <a:r>
              <a:rPr lang="zh-TW" altLang="en-US" sz="28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及</a:t>
            </a:r>
            <a:r>
              <a:rPr lang="en-US" altLang="zh-TW" sz="28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en-US" sz="28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學年度新生住宿申請分配率</a:t>
            </a:r>
          </a:p>
          <a:p>
            <a:pPr defTabSz="912813" eaLnBrk="1" hangingPunct="1">
              <a:buFontTx/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大學部新生：</a:t>
            </a:r>
          </a:p>
        </p:txBody>
      </p:sp>
      <p:sp>
        <p:nvSpPr>
          <p:cNvPr id="4099" name="文字方塊 5"/>
          <p:cNvSpPr txBox="1">
            <a:spLocks noChangeArrowheads="1"/>
          </p:cNvSpPr>
          <p:nvPr/>
        </p:nvSpPr>
        <p:spPr bwMode="auto">
          <a:xfrm>
            <a:off x="539750" y="260350"/>
            <a:ext cx="61198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宿服中心</a:t>
            </a:r>
            <a:endParaRPr kumimoji="0" lang="en-US" altLang="zh-TW" sz="32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403350" y="2276475"/>
            <a:ext cx="6140450" cy="4248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dirty="0">
              <a:latin typeface="+mn-lt"/>
              <a:ea typeface="+mn-ea"/>
            </a:endParaRPr>
          </a:p>
        </p:txBody>
      </p:sp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8257918"/>
              </p:ext>
            </p:extLst>
          </p:nvPr>
        </p:nvGraphicFramePr>
        <p:xfrm>
          <a:off x="1403350" y="2276473"/>
          <a:ext cx="5976938" cy="4033843"/>
        </p:xfrm>
        <a:graphic>
          <a:graphicData uri="http://schemas.openxmlformats.org/drawingml/2006/table">
            <a:tbl>
              <a:tblPr/>
              <a:tblGrid>
                <a:gridCol w="581389"/>
                <a:gridCol w="1164424"/>
                <a:gridCol w="1162777"/>
                <a:gridCol w="1162777"/>
                <a:gridCol w="1213834"/>
                <a:gridCol w="691737"/>
              </a:tblGrid>
              <a:tr h="719901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區分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申請人數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分配住宿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人數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分配住宿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比例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備註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</a:tr>
              <a:tr h="52496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男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生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101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學年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685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人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685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人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100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％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13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102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學年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654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人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654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人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100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％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90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女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生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101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學年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388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人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388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人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100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％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90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102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學年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402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人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402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人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100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％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90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合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計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101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學年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1073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人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1073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人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100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％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57113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102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學年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1056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人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1056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人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100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％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486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8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980728"/>
            <a:ext cx="8280920" cy="490538"/>
          </a:xfrm>
        </p:spPr>
        <p:txBody>
          <a:bodyPr rtlCol="0">
            <a:noAutofit/>
          </a:bodyPr>
          <a:lstStyle/>
          <a:p>
            <a:pPr defTabSz="912813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altLang="zh-TW" sz="28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101</a:t>
            </a:r>
            <a:r>
              <a:rPr lang="zh-TW" altLang="en-US" sz="28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及</a:t>
            </a:r>
            <a:r>
              <a:rPr lang="en-US" altLang="zh-TW" sz="28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en-US" sz="28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學年度新生住宿申請分配率</a:t>
            </a:r>
          </a:p>
          <a:p>
            <a:pPr defTabSz="912813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碩士班新生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: 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3542970"/>
              </p:ext>
            </p:extLst>
          </p:nvPr>
        </p:nvGraphicFramePr>
        <p:xfrm>
          <a:off x="1403349" y="2348880"/>
          <a:ext cx="6048375" cy="4105278"/>
        </p:xfrm>
        <a:graphic>
          <a:graphicData uri="http://schemas.openxmlformats.org/drawingml/2006/table">
            <a:tbl>
              <a:tblPr/>
              <a:tblGrid>
                <a:gridCol w="576263"/>
                <a:gridCol w="1223962"/>
                <a:gridCol w="1152525"/>
                <a:gridCol w="1152525"/>
                <a:gridCol w="1244600"/>
                <a:gridCol w="698500"/>
              </a:tblGrid>
              <a:tr h="8350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區分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申請人數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分配住宿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人數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分配住宿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比例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備註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</a:tr>
              <a:tr h="51911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生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101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學年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290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人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290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人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100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％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356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102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學年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266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人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240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人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90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％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133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女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生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101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學年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195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人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120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人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62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％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133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102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學年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201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人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172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人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86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％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133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合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計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101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學年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485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人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410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人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85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％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56356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102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學年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467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人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412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人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新細明體" pitchFamily="18" charset="-120"/>
                          <a:cs typeface="Times New Roman" pitchFamily="18" charset="0"/>
                        </a:rPr>
                        <a:t>88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％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</a:tr>
            </a:tbl>
          </a:graphicData>
        </a:graphic>
      </p:graphicFrame>
      <p:sp>
        <p:nvSpPr>
          <p:cNvPr id="7" name="文字方塊 5"/>
          <p:cNvSpPr txBox="1">
            <a:spLocks noChangeArrowheads="1"/>
          </p:cNvSpPr>
          <p:nvPr/>
        </p:nvSpPr>
        <p:spPr bwMode="auto">
          <a:xfrm>
            <a:off x="539750" y="260350"/>
            <a:ext cx="61198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宿服中心</a:t>
            </a:r>
            <a:endParaRPr kumimoji="0" lang="en-US" altLang="zh-TW" sz="32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031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849289"/>
            <a:ext cx="7488832" cy="596900"/>
          </a:xfrm>
        </p:spPr>
        <p:txBody>
          <a:bodyPr/>
          <a:lstStyle/>
          <a:p>
            <a:pPr defTabSz="912813" eaLnBrk="1" hangingPunct="1">
              <a:buFont typeface="Wingdings" panose="05000000000000000000" pitchFamily="2" charset="2"/>
              <a:buChar char="Ø"/>
            </a:pPr>
            <a:r>
              <a:rPr lang="en-US" altLang="zh-TW" sz="28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101</a:t>
            </a:r>
            <a:r>
              <a:rPr lang="zh-TW" altLang="en-US" sz="28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及</a:t>
            </a:r>
            <a:r>
              <a:rPr lang="en-US" altLang="zh-TW" sz="28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en-US" sz="28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學年度新生住宿申請分配率</a:t>
            </a:r>
          </a:p>
          <a:p>
            <a:pPr defTabSz="912813" eaLnBrk="1" hangingPunct="1">
              <a:buFontTx/>
              <a:buNone/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博士班新生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: 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1130300" y="1774829"/>
            <a:ext cx="6394450" cy="4524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dirty="0">
              <a:latin typeface="+mn-lt"/>
              <a:ea typeface="+mn-ea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88937"/>
              </p:ext>
            </p:extLst>
          </p:nvPr>
        </p:nvGraphicFramePr>
        <p:xfrm>
          <a:off x="1331913" y="2060575"/>
          <a:ext cx="5903912" cy="3960816"/>
        </p:xfrm>
        <a:graphic>
          <a:graphicData uri="http://schemas.openxmlformats.org/drawingml/2006/table">
            <a:tbl>
              <a:tblPr/>
              <a:tblGrid>
                <a:gridCol w="503237"/>
                <a:gridCol w="1152525"/>
                <a:gridCol w="1079500"/>
                <a:gridCol w="1225550"/>
                <a:gridCol w="1260475"/>
                <a:gridCol w="682625"/>
              </a:tblGrid>
              <a:tr h="80486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區分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申請人數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分配住宿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人數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分配住宿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比例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備註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</a:tr>
              <a:tr h="50006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生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101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學年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人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人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％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451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102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學年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人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人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％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228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女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生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101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學年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人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人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％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22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102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學年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人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人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％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228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合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計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101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學年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16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人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16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人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％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54451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102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學年</a:t>
                      </a: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人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人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％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</a:tr>
            </a:tbl>
          </a:graphicData>
        </a:graphic>
      </p:graphicFrame>
      <p:sp>
        <p:nvSpPr>
          <p:cNvPr id="6" name="文字方塊 5"/>
          <p:cNvSpPr txBox="1">
            <a:spLocks noChangeArrowheads="1"/>
          </p:cNvSpPr>
          <p:nvPr/>
        </p:nvSpPr>
        <p:spPr bwMode="auto">
          <a:xfrm>
            <a:off x="539750" y="260350"/>
            <a:ext cx="61198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宿服中心</a:t>
            </a:r>
            <a:endParaRPr kumimoji="0" lang="en-US" altLang="zh-TW" sz="32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AutoShape 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424" y="6165304"/>
            <a:ext cx="647700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kumimoji="0" lang="zh-TW" altLang="en-US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83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榮譽宿舍LOGO8(正確版)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3374" y="1221992"/>
            <a:ext cx="8540626" cy="56360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矩形 14"/>
          <p:cNvSpPr>
            <a:spLocks noChangeArrowheads="1"/>
          </p:cNvSpPr>
          <p:nvPr/>
        </p:nvSpPr>
        <p:spPr bwMode="auto">
          <a:xfrm>
            <a:off x="107504" y="654377"/>
            <a:ext cx="29995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825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9pPr>
          </a:lstStyle>
          <a:p>
            <a:pPr marL="654050" indent="-293688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zh-TW" altLang="en-US" sz="28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推動</a:t>
            </a:r>
            <a:r>
              <a:rPr lang="zh-TW" altLang="en-US" sz="28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榮譽宿舍</a:t>
            </a:r>
            <a:endParaRPr lang="en-US" altLang="zh-TW" sz="2800" b="1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文字方塊 5"/>
          <p:cNvSpPr txBox="1">
            <a:spLocks noChangeArrowheads="1"/>
          </p:cNvSpPr>
          <p:nvPr/>
        </p:nvSpPr>
        <p:spPr bwMode="auto">
          <a:xfrm>
            <a:off x="423862" y="116632"/>
            <a:ext cx="61198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kumimoji="0"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宿舍服務</a:t>
            </a:r>
            <a:endParaRPr kumimoji="0" lang="en-US" altLang="zh-TW" sz="3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5759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文字方塊 1"/>
          <p:cNvSpPr txBox="1">
            <a:spLocks noChangeArrowheads="1"/>
          </p:cNvSpPr>
          <p:nvPr/>
        </p:nvSpPr>
        <p:spPr bwMode="auto">
          <a:xfrm>
            <a:off x="539552" y="3604280"/>
            <a:ext cx="6624736" cy="2503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9pPr>
          </a:lstStyle>
          <a:p>
            <a:pPr eaLnBrk="1" hangingPunct="1">
              <a:lnSpc>
                <a:spcPts val="26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zh-TW" altLang="en-US" sz="20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學生榮譽宿舍自主管理公約：</a:t>
            </a:r>
            <a:endParaRPr lang="en-US" altLang="zh-TW" sz="2000" b="1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indent="534988" eaLnBrk="1" hangingPunct="1">
              <a:lnSpc>
                <a:spcPts val="2600"/>
              </a:lnSpc>
              <a:buClrTx/>
              <a:buSzTx/>
              <a:buFontTx/>
              <a:buNone/>
            </a:pPr>
            <a:r>
              <a:rPr lang="en-US" altLang="zh-TW" sz="2000" b="1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避免深夜使用</a:t>
            </a:r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洗衣機、</a:t>
            </a: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烘乾機，以免</a:t>
            </a:r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發出擾人聲響</a:t>
            </a:r>
            <a:endParaRPr lang="en-US" altLang="zh-TW" sz="2000" b="1" dirty="0">
              <a:latin typeface="標楷體" pitchFamily="65" charset="-120"/>
              <a:ea typeface="標楷體" pitchFamily="65" charset="-120"/>
            </a:endParaRPr>
          </a:p>
          <a:p>
            <a:pPr indent="534988" eaLnBrk="1" hangingPunct="1">
              <a:lnSpc>
                <a:spcPts val="26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n-US" altLang="zh-TW" sz="2000" b="1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避免</a:t>
            </a:r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深夜盥洗影響住在浴室旁</a:t>
            </a: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寢室同學</a:t>
            </a:r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安寧</a:t>
            </a:r>
            <a:endParaRPr lang="en-US" altLang="zh-TW" sz="2000" b="1" dirty="0">
              <a:latin typeface="標楷體" pitchFamily="65" charset="-120"/>
              <a:ea typeface="標楷體" pitchFamily="65" charset="-120"/>
            </a:endParaRPr>
          </a:p>
          <a:p>
            <a:pPr indent="534988" eaLnBrk="1" hangingPunct="1">
              <a:lnSpc>
                <a:spcPts val="26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n-US" altLang="zh-TW" sz="2000" b="1" dirty="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深夜</a:t>
            </a:r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關大燈改開小桌燈降低</a:t>
            </a: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音量</a:t>
            </a:r>
            <a:endParaRPr lang="en-US" altLang="zh-TW" sz="2000" b="1" dirty="0" smtClean="0">
              <a:latin typeface="標楷體" pitchFamily="65" charset="-120"/>
              <a:ea typeface="標楷體" pitchFamily="65" charset="-120"/>
            </a:endParaRPr>
          </a:p>
          <a:p>
            <a:pPr indent="534988" eaLnBrk="1" hangingPunct="1">
              <a:lnSpc>
                <a:spcPts val="26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n-US" altLang="zh-TW" sz="2000" b="1" dirty="0" smtClean="0"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深夜</a:t>
            </a:r>
            <a:r>
              <a:rPr lang="en-US" altLang="zh-TW" sz="2000" b="1" dirty="0" smtClean="0"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點關電腦盡早就寢</a:t>
            </a:r>
            <a:endParaRPr lang="en-US" altLang="zh-TW" sz="2000" b="1" dirty="0">
              <a:latin typeface="標楷體" pitchFamily="65" charset="-120"/>
              <a:ea typeface="標楷體" pitchFamily="65" charset="-120"/>
            </a:endParaRPr>
          </a:p>
          <a:p>
            <a:pPr indent="534988" eaLnBrk="1" hangingPunct="1">
              <a:lnSpc>
                <a:spcPts val="26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各寢室室長訂定寢室</a:t>
            </a:r>
            <a:r>
              <a:rPr lang="en-US" altLang="zh-TW" sz="2000" b="1" dirty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生活公約</a:t>
            </a:r>
            <a:r>
              <a:rPr lang="en-US" altLang="zh-TW" sz="2000" b="1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讓</a:t>
            </a:r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大家</a:t>
            </a: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遵行</a:t>
            </a:r>
            <a:endParaRPr lang="en-US" altLang="zh-TW" sz="2000" b="1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ts val="26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zh-TW" altLang="en-US" sz="20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目前推動榮譽宿舍棟別：翠亨</a:t>
            </a:r>
            <a:r>
              <a:rPr lang="en-US" altLang="zh-TW" sz="20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C</a:t>
            </a:r>
            <a:r>
              <a:rPr lang="zh-TW" altLang="en-US" sz="20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0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D</a:t>
            </a:r>
            <a:r>
              <a:rPr lang="zh-TW" altLang="en-US" sz="20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0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H</a:t>
            </a:r>
            <a:r>
              <a:rPr lang="zh-TW" altLang="en-US" sz="20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棟及武嶺</a:t>
            </a:r>
            <a:r>
              <a:rPr lang="en-US" altLang="zh-TW" sz="20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0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村</a:t>
            </a:r>
            <a:endParaRPr lang="zh-TW" altLang="en-US" sz="2000" b="1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0" y="1287098"/>
            <a:ext cx="7016787" cy="461665"/>
          </a:xfrm>
          <a:prstGeom prst="rect">
            <a:avLst/>
          </a:prstGeom>
          <a:solidFill>
            <a:srgbClr val="CCECFF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20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輔導學生適應團體生活</a:t>
            </a:r>
            <a:r>
              <a:rPr lang="zh-TW" altLang="en-US" sz="2400" b="1" dirty="0" smtClean="0">
                <a:solidFill>
                  <a:srgbClr val="0000FF"/>
                </a:solidFill>
                <a:latin typeface="新細明體"/>
                <a:ea typeface="新細明體"/>
              </a:rPr>
              <a:t>、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推行生活品德教育：</a:t>
            </a:r>
            <a:endParaRPr lang="zh-TW" altLang="en-US" sz="2400" b="1" dirty="0">
              <a:solidFill>
                <a:srgbClr val="0000FF"/>
              </a:solidFill>
              <a:ea typeface="新細明體" pitchFamily="18" charset="-12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6787" y="506388"/>
            <a:ext cx="2113267" cy="228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6787" y="4797152"/>
            <a:ext cx="2121330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6787" y="2819549"/>
            <a:ext cx="2121330" cy="196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矩形 14"/>
          <p:cNvSpPr>
            <a:spLocks noChangeArrowheads="1"/>
          </p:cNvSpPr>
          <p:nvPr/>
        </p:nvSpPr>
        <p:spPr bwMode="auto">
          <a:xfrm>
            <a:off x="-38294" y="845819"/>
            <a:ext cx="29995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825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9pPr>
          </a:lstStyle>
          <a:p>
            <a:pPr marL="571500" indent="-396875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zh-TW" altLang="en-US" sz="28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推動榮譽宿舍</a:t>
            </a:r>
            <a:endParaRPr lang="en-US" altLang="zh-TW" sz="2800" b="1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359141" y="104056"/>
            <a:ext cx="2340651" cy="804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 defTabSz="912813" eaLnBrk="1" hangingPunct="1"/>
            <a:r>
              <a:rPr lang="zh-TW" altLang="en-US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宿服中心</a:t>
            </a:r>
            <a:endParaRPr lang="zh-TW" altLang="en-US" sz="3600" b="1" kern="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-17639" y="1761052"/>
            <a:ext cx="7034426" cy="1759456"/>
          </a:xfrm>
          <a:prstGeom prst="rect">
            <a:avLst/>
          </a:prstGeom>
          <a:solidFill>
            <a:srgbClr val="EBC8C7"/>
          </a:solidFill>
        </p:spPr>
        <p:txBody>
          <a:bodyPr wrap="square" rtlCol="0">
            <a:spAutoFit/>
          </a:bodyPr>
          <a:lstStyle/>
          <a:p>
            <a:pPr eaLnBrk="1" hangingPunct="1">
              <a:lnSpc>
                <a:spcPts val="26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    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ts val="26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    楊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校長說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宿舍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不只是睡覺的地方。</a:t>
            </a:r>
            <a:endParaRPr lang="en-US" altLang="zh-TW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2335213" indent="-2335213" eaLnBrk="1" hangingPunct="1">
              <a:lnSpc>
                <a:spcPts val="2600"/>
              </a:lnSpc>
              <a:spcBef>
                <a:spcPts val="0"/>
              </a:spcBef>
              <a:buClrTx/>
              <a:buSzTx/>
              <a:buFontTx/>
              <a:buNone/>
              <a:tabLst>
                <a:tab pos="2597150" algn="l"/>
              </a:tabLst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     洪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學務長勉勵學生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「幸福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離我們很近，但我們都忘了靠近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﹗</a:t>
            </a:r>
          </a:p>
          <a:p>
            <a:pPr marL="2335213" indent="-2335213" eaLnBrk="1" hangingPunct="1">
              <a:lnSpc>
                <a:spcPts val="2600"/>
              </a:lnSpc>
              <a:spcBef>
                <a:spcPts val="0"/>
              </a:spcBef>
              <a:buClrTx/>
              <a:buSzTx/>
              <a:buFontTx/>
              <a:buNone/>
              <a:tabLst>
                <a:tab pos="2597150" algn="l"/>
              </a:tabLst>
            </a:pP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生活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不簡單，簡單過生活。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endParaRPr lang="en-US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335213" indent="-2335213" eaLnBrk="1" hangingPunct="1">
              <a:lnSpc>
                <a:spcPts val="2600"/>
              </a:lnSpc>
              <a:spcBef>
                <a:spcPts val="0"/>
              </a:spcBef>
              <a:buClrTx/>
              <a:buSzTx/>
              <a:buFontTx/>
              <a:buNone/>
              <a:tabLst>
                <a:tab pos="2597150" algn="l"/>
              </a:tabLst>
            </a:pPr>
            <a:endParaRPr lang="en-US" altLang="zh-TW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9203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8" descr="http://pic3.nipic.com/20090514/225028_013720783_2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34565" y="2278771"/>
            <a:ext cx="2616448" cy="1817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8" descr="C:\Users\user\AppData\Local\Microsoft\Windows\Temporary Internet Files\Content.IE5\VMGZ46HO\MP900422740[1]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98402" y="4243887"/>
            <a:ext cx="2642883" cy="2046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https://encrypted-tbn0.gstatic.com/images?q=tbn:ANd9GcST9_42YBy60Yin4JTv9MgaBUkyMVBr94tYyE5KYN2-MitI72_he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34564" y="491709"/>
            <a:ext cx="2616447" cy="1647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矩形 14"/>
          <p:cNvSpPr/>
          <p:nvPr/>
        </p:nvSpPr>
        <p:spPr>
          <a:xfrm>
            <a:off x="489618" y="1462882"/>
            <a:ext cx="5882582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zh-TW" altLang="en-US" sz="2400" dirty="0">
                <a:solidFill>
                  <a:schemeClr val="accent6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住宿是讓同學「學習團體生活」的一環，也是「與人相處」社會化必要的過程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。容納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他人的不同，是成功人生的必經之路。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1200"/>
              </a:spcBef>
              <a:defRPr/>
            </a:pPr>
            <a:r>
              <a:rPr lang="zh-TW" altLang="en-US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家長</a:t>
            </a:r>
            <a:r>
              <a:rPr lang="zh-TW" altLang="en-US" sz="24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放手</a:t>
            </a:r>
            <a:r>
              <a:rPr lang="en-US" altLang="zh-TW" sz="24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4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學生自律</a:t>
            </a:r>
            <a:endParaRPr lang="en-US" altLang="zh-TW" sz="2400" b="1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1200"/>
              </a:spcBef>
              <a:defRPr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大學沒有學分卻該學習的事物人際關係、說話技巧、自我表達、克服恐懼、包容異己、思想開放、活動策畫、群眾領導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1200"/>
              </a:spcBef>
              <a:defRPr/>
            </a:pPr>
            <a:r>
              <a:rPr lang="zh-TW" altLang="en-US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榮譽</a:t>
            </a:r>
            <a:r>
              <a:rPr lang="zh-TW" altLang="en-US" sz="24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宿舍理念</a:t>
            </a:r>
            <a:r>
              <a:rPr lang="zh-TW" altLang="en-US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24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1200"/>
              </a:spcBef>
              <a:defRPr/>
            </a:pPr>
            <a:r>
              <a:rPr lang="zh-TW" altLang="zh-TW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服務</a:t>
            </a:r>
            <a:r>
              <a:rPr lang="zh-TW" altLang="zh-TW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、奉獻、創意、自信、正向思考、同理心、溝通、表達能力等，希望為每一位同學打造成功的</a:t>
            </a:r>
            <a:r>
              <a:rPr lang="en-US" altLang="zh-TW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DNA</a:t>
            </a:r>
            <a:r>
              <a:rPr lang="zh-TW" altLang="zh-TW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24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600"/>
              </a:spcBef>
              <a:defRPr/>
            </a:pPr>
            <a:endParaRPr lang="zh-TW" altLang="en-US" sz="2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7414" name="AutoShape 4" descr="data:image/jpeg;base64,/9j/4AAQSkZJRgABAQAAAQABAAD/2wCEAAkGBhQSEBUUEhQUFBQVFBQUFBQVFBcUFBUUFRQVFBQUFBUXHCYeFxkkGRQUHy8gJCcpLCwsFR4xNTAqNSYrLCkBCQoKDgwOGg8PGiwkHB0pLCwsKSwpLCwsLCwsKSwsLCksKSwsKSksLCwsKSwpLCwpLCkpLCkpKSkpKSkpLCwpKf/AABEIAMoA+QMBIgACEQEDEQH/xAAcAAABBAMBAAAAAAAAAAAAAAACAQMEBwAFBgj/xABIEAACAQIDBQQFBwkGBgMAAAABAgADEQQSIQUGEzFBUWFxgQcikaGxFDJCUpPB0SNTYnKCksLS8DNUY6Ky4RdDc4Oj4hUkRP/EABoBAAIDAQEAAAAAAAAAAAAAAAECAAMEBQb/xAAvEQACAgECBQIEBgMBAAAAAAAAAQIRAwQhBRITMUFRoRQVImEyUnGBkcGx0eFC/9oADAMBAAIRAxEAPwCueukMNG5k59noOlXYIrFzQbzLyFlUFmiRAYJMhBSsGxhJckAAknQAC5J7AJ1mwfR7UrWau3AU8ha9Q+XJfO57oyjKXYqnlxwVydHI3gkS4sN6OsKgvw+J3uxb3Cw90cq7oYbph6X7suWCRinrYejZSdTCA8o2HZefKW5itycMT/ZZP1GYe6819b0Z02+ZVYdzKGH3RnCa77lHPhb5otxZXlPEXhzo9pei+umtF0fuvk9hNx75zGNw9ShUNOquV15i4I1FxYjQ6GVyx+hohq62n/I8GigxhKl4YMpcToY8yf6D1pmWNipDzxaZpU4MXLBKmLmhBou6LKjIbtM4cdIEzJJzMPw6YyaMFqEkWmWk6jQr0UJeCL8nmClJUy0PVYvy+K7EbgAxp8AO+TcsXLCsrXYEuGwn+JEBcEB3wzghJmWYEk60vUEeFQSqjXnAd5i//H+M2GSFw4evInyXE/AzMtFi2iWW9OwYoEW0wCSxeSgcs3e7u51fGMMgy072NVh6vfl+sfDzInd7lbhUhQWtXph3cXVXF1VTqDlOhJGuvK87BKBX5ulug0t4Wm3Fp73kzjanWxi3HGv3/wBGj3f3Jo4QequepaxqMQW/Z6KO4ed5uBgVv1B79ZIKhueh7RzmBKg+acw7P9jNajRyJScnbAXCFeRkPa23KeGplq5A0OVR89z+iPv5QN4t61wdAvUX1iStNORZrX8gOplL7V2rUxNVqtVszMfJR0VR0AlGXKobeTfo9E8/1PaP+Tb7Z3yr12JVzSToiG1h3tzJmqbb+JAtx6tv1z8ZEWEReYHlk+7PQR0uOKpRQ1WxLufXZm/WYt8Yyy35x9qcDLF5hnhtURDh7coslWiNSj9S+5mejreAxFvCNOJlhtCdOSMvFDTMsXLA6LIqSFDQg8HLMtFdF0ZSQ6HhXjIhAxGjZjzeo7liZIIaGGimuLixMkzJCvMBgLUkBlmWjoMWQakNAxzMZgEcyiGhjWU63bH1aM1KUAEiaGlLdHl4ZZ4XU90ShO73E3ENTLicQPyXOkh51Oxm7E7uvhz4nZFEVa9KmeT1EUnsBYA+689F4StTKqoGUKAqgdANALeFpdp8Nvmfgo4jragoY+7BpuY+CDzhnC+yIKU37HnhWwnUTW7a2pTwlFqtY2UaAD5zNrZFHUm02q3EqX0q7e4uKFBT6tAet2GowBPsFh5mU5srxxs3aHS/E5VHx5Ob3o3lfHVuI4yqoy00vcKvPU9WPU+HZNRkh2iGcdybds9nHBGEVGKpITJMyxGHZMV4B+QXLJ2F3fr1aeenSZ1uRdLMQRrqoNx7NZEtNhsjbdXDvmpsQevYR2EdR3RotXuV5Iz5fo7/AHE2XuzXqYinTNKouZ1BLU2AAvc3JFrWBnTek3dYpUOJpglXIFT9Fhop8CAB5d87nczen5ajXplWS2Yg+qdenXy986J8Op5i/jOjHBFwpPuebza/LjzrnjXLs1+p5mMU0+3Txl3b3bz0MAMi0Q1ZluoyZUAvbMz211HIa9tpT+18dUxFVqtVizsdT0A6ADoAOkx5ILG6vc7ekzS1K5nCl+vcgFJmSEDFBlVm/oxAyRMsfAi5JLYeiiPliWkrhwTRh3FeBEe0W8dNKIUkoVYnEC8W8XLMyyUWKxQYQMG0UCGixNhQrQQIWSPQ5HKxpkjwmFYidHPyYFNbEjdmmTjaAFr8VOfL5wMuKhXKmVDu+cuMoH/Gp/6wJcuJwhDETp6WVpnkuJ4nCaX2Npgdrd83FGurd04zIV5SfhNoETU1Zy1JrudRWAVSx5AFie4C5+E814+uatWpUOpqOz/vMW++X++OzU2XtUg+YM888tD009mk5urT2R6rgHL9b87f2FabyhuNi6lNalOlxEYXBR0J8CLgg9LTT4dwGBPK87vdzeA0dabWB5qdVPiO3v5zLihGTqR29XPLjjePv9x70ebmV0xOfEUWRUuQXAsTYgAeZv5Rjfz0a1Fqmtg0Lo5u1JRdkY6kqOqk693hLQ2DtH5RRFTLluSNDcG3UTYZJv6EOXlPKy4lnhneTa+1eDzzh9zccTb5JX80K+9rDpIO0NnvRqGnVXI4tdSQSLjS9iZZvpO3sxFCoMPSvSVkDcUfOcG4IVvo2Ohtr36yqyL89b9vxmHLCMXS7nptFkzZ4LJkSSfau52m5u+FPBYWtcFqzMOHTAIBABN2fkBdj36SHU9JGP4mfiqB+bFNcluzUZj7bzl+D2QTTaDqTpJPsWfAYXOU5RTcvU7jH760MfSFLG0jSddaeIo+uEJ55qZ1ym2oBPLtnFYimAxAYOAdGAIDDtAYAjzjesWLKTl37lmHSww7Q7engbYRFS5902ux9pJRcmpQp10bRldbn9lhqp8JY27OE2TiiOHSFKpceoWJN+4teWY8XP5KtTqXp1bg2vVf2chvBua9JEIUhgi3Xqw538e6aCnsqseVN/3SPjPSGL2elVcrqCPePDsnMbf2Ph8NRNR6opj5oZ1zDMQbABdSdOXdNctPB73RxdNxmdcslbspPEYdqZs4sbXtodPKNhpK23VVq7FKhqKeT5Sl/wBk6iQQZhls6R6aDbimx0GLlEbBhAyWOLwZnAihoWaSwAcGZwI4DFENkGxSh8KGBHLRrAaKnWkhTI1WhblBp1rc47gnujgYtVPE+XIbbZYtXpnsqIfYwM9B4nDBrzztgq9nU9jD4z0BgccKlNHH0lB92vvvNeljszncakpShJfcZfBSFWw1puyYzVoAibDz/c1WHrn+u6U7t7DcLFVk+rUa1uVj6wt5ES6amGtKz9JOzQtdayjSouVuzOgt71I9hmbUxuNnW4VmePK16o5ZHkmhiWB9U2mvDyZs03qp+sD7NfumDltnrVqVy7l90topgMFSV9amQHJfq2pJ7Bc28ppsPvrULZsw1+iR6vkOkrXbm81Sq59ZierE3Ptmuw+2Kicjcd+s1vMk6ORh4XzRcp/iZYW+m8dDE0Slemy1UuaNSmQRmI5EN9E6X59vSVzaSMftXigXFiOeuh7JE4kyZXzOztaTAsGPlQ6phgSOKkep1JVRrD4czJCBmQAANITd7k0R8vonkFJYnuAM0pM3m6Gz6lWrU4dgUpM9yCeVgFAHMkmWY19SM+pa6MrfgsDeX0mLRbLRXNrqTz77Dp5wMLv5h8XTNHEIrK4synS/+45gi1jKtarmNzqTEAl3XlfbY5y4RgUEl3Xkk7z7Jo0K5WhUZ00NmWzLfUAsNG8RNMUmwqITqbnxgGjM8t3aOtjTjFKTtryQLRZMOHjTYeKW2MRQ0V0IgAyBHA0LPGxFvIAdDxzPIwMLNCQaelI1bC3ktakJlBlqtGLNghlW5q1JUy2Nw94M9EUydQMy/wAQHmLytXo3kvY9ZqbXRirKcyzVp8iUjg63QTcKXYvGhjwZKFYGcZsbafGphxoeTj6rdfI85uaOJM6OzPMOLi6Zt6xFpy++exePhHCj11/KJ3sv0fNSw8SJvkrXhFIk4WqLMU3CakvB59yw6TFTcc50e+uwPk+IJUWpVSXTsB+mnkTp3ETnwJypbOj2mGMckFOPkEQrRbTZ7v4OjVr5cQ7pTyt6yAXDfRvcGw8otW6Nl9OLb8GrlhejTYKV8PiuILioEpXtqos5up7Q2U+Qm0wHovwbqHWrUqr2iooH+VPvnYbC2BSwtLh0lyqWLHVmJJsLksTfkJpx4Xds4mu4pCWPkx3d/oULtTZj4es9KoLMhsewjmGHcRYjxkYGX1trdLD4ohq9MMyjKGBZWte9iVIv5zQ7S3P2dhKZqVKWb6qlnYsegCltfPzivTu9jRi41CUUnF83ovX+SqkqQw8l7xbSp1ao4eHpUAvqkUxbMb825C/gIzsmiHqqGGZQQWW5GYA6i41F5mcd6R2Y5Hyc8lX2GyZZfogwfqVqtvpBAfIMfgPbNlsTYGzqtilBA5+hU9Y+QYlT5TrcNh1pqFRQo7FAUewaTXiwOLtnmuI8UjlxvFGLT+5Te/W7rYbEsyqeDUJdCAbKTqyE9CDe3ce6aHCYKpUNqVOpUPYiM3wE9CGnechvhveKAanQIzgNmb6tgdB33sPOSeBW3ZbpOK5ZpYowuXrf+SqmurFWBVlNipFiD1BHSFmkV6pZizEsxJJJNySdSSeusxakyHpEttyXMtGFrRxXgAI9O8h1KEnBoLiBoZOjX5YQEeenGysFD2ARCyxbQrQ0QZKdhiCG1LquhgK/bGv1K3Hygw0UCxBEbKxc8NeUCr2Z0+7mP4VUONUawde0fiJZVPDAgFdQQCCORHSU9srGBWseR9xljbr7aCfkqh9Q/NP1Seh7j7p0MOS1R5biuj354m+FC0eom3OSeFB4XdNNnnaNTvBsVMTRam/XVWHNWF7MO/XzBIlN7U2W+HqmnUFiNQejDoy90vw4YGaLePdZMTTyOLMLlHA1U9veO0de42Iy5sXNujscP1zwPll+F+xSpjuGxGQnTnpHdq7KqYaqadVbMOXYw6Mp6gyJMN0z1dqStdmddu/vS1E3pnKeq9G7iJc2GqlkUkWJVSR2EgEj3zzns+kWrU1F7s6KLd7AS896t5VwiAAjiGwA+qt7Fj9024Z2nfg85xXTLqQWNbys38pHfHeSrWrureqUJQr9SxsVHmOc7PZG/wAx0qWccr6K3lbSc56RMNRqlcVRYBmIp1aZsGLW9VwvM6CxPLQSZpfTaJwzB0c9ZY9+zOIdiTc6nth4fEshuvOAwgEzCeql9zp9k7yNmCnmSAPHlLvwgPDW+pyrcntyi88+btYc1cXQpj6VVB5XufcJae+2/K4cGjS1qHQ26do7pswzfK3JnmeJ6bqZoY8S3Z2aVAwJUg8xob6jppKJ3w2e1HG1Ua9s2ZL/AFH1Xx6j9mbvd/fUow9bKeo6HuI6x70g7SoYikj2K11IVbC6uh1bXpY2Ovf2yZWpwtMbQYcmk1HLJbS2ODiRbRGmE9QYDDV40ZmaEJIFSGKki5oQaQFEg6xtlmJUh3vIDsMWi2hkRcv9XgDYwhhvSuIghZoWiWRwSvhFFj3R9lvGHp2i7oOzFykTebH2vayP5H7jNPRqdDHDTlsJtbopy4o5FystLYG8JpjK92Tp2r4d3dOuw2ISoMyEEfDxHSUhgNsMlg2q+8fjOr2Pt2xDo39dhE3QyqR5bWcMcfqRZgpwnw9xNNs/eRHAzeqf8v8AtN3Sqgi4II7RLWcSUJQe6Of3g3VpYlMlVL2+aw0ZT2qf677yp94NxMRhSSFNWmNc6jUD9NOY8RcS/dDI2Iwl5RPGpm/S6/Jg27r0POGzcTw61OoDbI4YEcwVNwR5iSNqbYeu12JPXU3JPUky2dvejzD4i7ZeFUP000v3svJvce+Vxt3cfEYYklTUp/nEBNh+kvNfeO+Z5QnFV4PQabV4M0+ZOpff+jSYfFMhuDaTMXjuLkvzAIPf2TXkTFaU2+x1kldtbks0bxpqMdoVo+Vijsa2ViTQqcQXzKrZbaWY6A39sZq1GYlmJJOpJ6mS+BeC9GG3VFSxxUuZdyKDH6uKZgoJuFvbz1MFqUW0hZS7jcUiOBIhWQI0VgsI/aCVkDYyYl46yRvLCExTHUaNBYSwEHhFzdxjSmOXkoUZBhSPmho8IOZEhWhst5GFSOCrJQQHokQ6Ve2hjoqwWQGVvYa7HCvZCoVyjXU2MZUFeWohXB5c+yFSEavZnQ4Pb/1tO8cvZOk2bvAR8x/YfuleU3tJAeaY52jn59BjyFuYTeo/SAb3GbNN4kI5H2ykxtmqhsHPnrJlLeWt9fXwEuWpi/By58FfdNFwnbtM8wfdGK+1UtoCe7T75VJ3nrj6Q/dEZfePEfnCPAL+EPxEBFwad90dftehg3YtUwb35sygKTftKMM3mTK22iKZquaKMlMsciM2YqOwt1/rU85Mr7XrVAQ9RmB5i+hkUpM2Sak9kdvSaZ4V9Ur/AHdEZBaS0qaRh0iI0rNtEtKskoQZrUaTsO0KFkjKtKMMLdJOaMVEgaFTI6mPNT0jB0ktBcSIZkY07RCklFIJWNRLIrJAySVaZkgDZFanF4ccxGkRWBi+Q2N5Ydoscy90aiWdMPQzivztAftOf4I8noXxP5+j7HMtathtev7zfjMp4RezzJP4zoLTxPBPi2e9qX7FXL6GK3XEU/KmT/EIX/Bmr/eU+yP88tZaKjoIYQRehEdcX1Pr7IqlfQ3U64lPsm/nkmn6He3FHypD73lm8MdkLIOwSdGHoH5vqn/69kVyPQ8OmJbzpA/B4jehsH/9P/h/95ZQUQhFeGHoT5tqvz+yKtb0N1OmJTuvRP8APBPogrjliKR8UcfjLVixehD0H+b6r83sio6noixJ/wCbQ7tag/gkHEeirGrqopP3LUsf84WXVMtB0IDx4zqV5X8FFPuHjlvfDOfBkb4NINfd/E0x69CsLdeE9vba09B2mWgeCJfHjmVfiivc80VaNjrp46fGDaelamHVvnKG8QD8ZGqbDw550KJ8aSfhF+H+5oXHl5h7/wDDzlzgBJ6JbdnCf3ah9in4QG3UwZ54ah9kn4SdB+o649j8wf8AJ5/FKEjW0l9rujgv7tQ+yT8JIXdvCjlh6I/7SfyyfDv1I+O4/EH/ACUHxO8QwpPIX8BeegqezaS/NpovgoHwELhKOnxjLB9yl8dXiHv/AMPO74FyNEc+CMfgI5QwVW1uHV+zf8J6FyLBssPw/wBwPjz/ACe5Q67Irn/k1vsn/CPLu1iTyw9b7Nh8RLyyr2QrAdI/QRU+OS8RRSdHcbGsf7Bh3syL8Wk9fRtiyNRSHi5P+lTLdNQTBXBh6CKpcbzPskinqvovxLaF6Q7/AMof4BFp+iuqvOst/wDpn+aW89cCHTZT0EnRit6E+dah9n7FS0/RYx+dW9lL8Xkv/hP/AI7fZD+aWg626TM3dCscPQR8Y1P5vZDbrBJmO0azzQkcRsJjEDxc0SEFi55nEgRDJQLHDWgjFRpljT04yihXJmwTEXjmeaYsRHqeKgeMKy+pss8UVJDFaEKsTkLFMmipCBkIVYa1oriOpkqLaNLVjgaI0OnZlohWEDMkDQzVWYKseIjT04yditUGrXmMsZGkeUyPYi37jeSCVj8TLJZHEj2hWjhWJljWJQBWNinYx8CYVksjRGqi4kWmxVpsWSRK1DWWRfgqmn3RPp1LiHeQcOxkrNKnGi+MrW5GcC57bxvLHaoF/OCJYuxS1uARMhkRQIQUBaZaERMAkJQGWZw45aKBBZKIzUY2aEm2gMkKkBxREyQlMeKQMsaxaowGIWMW0wiAgS1pIStIREJXgcbGUqNilSOBpBSrHkqSpxL1MkzI2HhholFlmFIIW0OYZLJQkyZFkIJMtMiyEEtMtMmQkEtAdI5aZaSxWiOEjuWFlhWhsHKRMRzjN5MrCRLayyPYpnszM0W8W0UCEVGAQgkJBHVEVssSGskTLJFolotjcoxaYVj9ohENkoYtBKSRaIVhsWiOUglJItFKw2LRDenGWSTysaKxkxHEi3mqxNTErigyKz0cqDKHVdRmZtHYLqQg5Xt2Xm7dYJWFqwJ8rOar4fGl8QUeqFanWNEF9AczcNQmgVirKAb3BUk9JsNlVMQlX/7Bqsuas65UYghmXhqQhbkuf1SAPHS26UR9RKnEvjOznycVUwyqjVFqgEMz02Qg/J6mUZiwzWqBLt2kdL32OxTWuvGzX4FIvcNlD5qlwCdC1rA27B3TaAQwIlFqZxuxMHi0eo1T5Qc1Grlz1M6h7UsmRc5sb5+YFrd5mbTwe0ciBHZnFSoGZDkFnKlGsSSVBY2uCAEN52Yi2gGOEajjPldEFsXwx8mz2B4QZcvFDEEZ1IU3PK9TkQDN4cRjrE8KiSCBbORmABLNe/q3yhQNf7UEn1TffiLAQ0qvi/yilaYsjCm68y50RijH1QOZGvnNeMRj2YFUFgKwOdFXMVzcP1eJrmKKL6AcQ20sR1UQwkOerVMVmYWqfQCsnByAhqwZ8rEsQVFFivabAgXs4tXFBTZWY8U2L8K/DyaA5GA+eDc62B0vN7MkIaHA1sYX/KKop57D1VDlMtG7G1RgDmetyvpSX603tooiyAP/2Q=="/>
          <p:cNvSpPr>
            <a:spLocks noChangeAspect="1" noChangeArrowheads="1"/>
          </p:cNvSpPr>
          <p:nvPr/>
        </p:nvSpPr>
        <p:spPr bwMode="auto">
          <a:xfrm>
            <a:off x="63500" y="-3841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800">
              <a:latin typeface="Arial" charset="0"/>
              <a:ea typeface="新細明體" charset="-120"/>
            </a:endParaRPr>
          </a:p>
        </p:txBody>
      </p:sp>
      <p:sp>
        <p:nvSpPr>
          <p:cNvPr id="17415" name="AutoShape 6" descr="data:image/jpeg;base64,/9j/4AAQSkZJRgABAQAAAQABAAD/2wCEAAkGBhQSEBUUEhQUFBQVFBQUFBQVFBcUFBUUFRQVFBQUFBUXHCYeFxkkGRQUHy8gJCcpLCwsFR4xNTAqNSYrLCkBCQoKDgwOGg8PGiwkHB0pLCwsKSwpLCwsLCwsKSwsLCksKSwsKSksLCwsKSwpLCwpLCkpLCkpKSkpKSkpLCwpKf/AABEIAMoA+QMBIgACEQEDEQH/xAAcAAABBAMBAAAAAAAAAAAAAAACAQMEBwAFBgj/xABIEAACAQIDBQQFBwkGBgMAAAABAgADEQQSIQUGEzFBUWFxgQcikaGxFDJCUpPB0SNTYnKCksLS8DNUY6Ky4RdDc4Oj4hUkRP/EABoBAAIDAQEAAAAAAAAAAAAAAAECAAMEBQb/xAAvEQACAgECBQIEBgMBAAAAAAAAAQIRAwQhBRITMUFRoRQVImEyUnGBkcGx0eFC/9oADAMBAAIRAxEAPwCueukMNG5k59noOlXYIrFzQbzLyFlUFmiRAYJMhBSsGxhJckAAknQAC5J7AJ1mwfR7UrWau3AU8ha9Q+XJfO57oyjKXYqnlxwVydHI3gkS4sN6OsKgvw+J3uxb3Cw90cq7oYbph6X7suWCRinrYejZSdTCA8o2HZefKW5itycMT/ZZP1GYe6819b0Z02+ZVYdzKGH3RnCa77lHPhb5otxZXlPEXhzo9pei+umtF0fuvk9hNx75zGNw9ShUNOquV15i4I1FxYjQ6GVyx+hohq62n/I8GigxhKl4YMpcToY8yf6D1pmWNipDzxaZpU4MXLBKmLmhBou6LKjIbtM4cdIEzJJzMPw6YyaMFqEkWmWk6jQr0UJeCL8nmClJUy0PVYvy+K7EbgAxp8AO+TcsXLCsrXYEuGwn+JEBcEB3wzghJmWYEk60vUEeFQSqjXnAd5i//H+M2GSFw4evInyXE/AzMtFi2iWW9OwYoEW0wCSxeSgcs3e7u51fGMMgy072NVh6vfl+sfDzInd7lbhUhQWtXph3cXVXF1VTqDlOhJGuvK87BKBX5ulug0t4Wm3Fp73kzjanWxi3HGv3/wBGj3f3Jo4QequepaxqMQW/Z6KO4ed5uBgVv1B79ZIKhueh7RzmBKg+acw7P9jNajRyJScnbAXCFeRkPa23KeGplq5A0OVR89z+iPv5QN4t61wdAvUX1iStNORZrX8gOplL7V2rUxNVqtVszMfJR0VR0AlGXKobeTfo9E8/1PaP+Tb7Z3yr12JVzSToiG1h3tzJmqbb+JAtx6tv1z8ZEWEReYHlk+7PQR0uOKpRQ1WxLufXZm/WYt8Yyy35x9qcDLF5hnhtURDh7coslWiNSj9S+5mejreAxFvCNOJlhtCdOSMvFDTMsXLA6LIqSFDQg8HLMtFdF0ZSQ6HhXjIhAxGjZjzeo7liZIIaGGimuLixMkzJCvMBgLUkBlmWjoMWQakNAxzMZgEcyiGhjWU63bH1aM1KUAEiaGlLdHl4ZZ4XU90ShO73E3ENTLicQPyXOkh51Oxm7E7uvhz4nZFEVa9KmeT1EUnsBYA+689F4StTKqoGUKAqgdANALeFpdp8Nvmfgo4jragoY+7BpuY+CDzhnC+yIKU37HnhWwnUTW7a2pTwlFqtY2UaAD5zNrZFHUm02q3EqX0q7e4uKFBT6tAet2GowBPsFh5mU5srxxs3aHS/E5VHx5Ob3o3lfHVuI4yqoy00vcKvPU9WPU+HZNRkh2iGcdybds9nHBGEVGKpITJMyxGHZMV4B+QXLJ2F3fr1aeenSZ1uRdLMQRrqoNx7NZEtNhsjbdXDvmpsQevYR2EdR3RotXuV5Iz5fo7/AHE2XuzXqYinTNKouZ1BLU2AAvc3JFrWBnTek3dYpUOJpglXIFT9Fhop8CAB5d87nczen5ajXplWS2Yg+qdenXy986J8Op5i/jOjHBFwpPuebza/LjzrnjXLs1+p5mMU0+3Txl3b3bz0MAMi0Q1ZluoyZUAvbMz211HIa9tpT+18dUxFVqtVizsdT0A6ADoAOkx5ILG6vc7ekzS1K5nCl+vcgFJmSEDFBlVm/oxAyRMsfAi5JLYeiiPliWkrhwTRh3FeBEe0W8dNKIUkoVYnEC8W8XLMyyUWKxQYQMG0UCGixNhQrQQIWSPQ5HKxpkjwmFYidHPyYFNbEjdmmTjaAFr8VOfL5wMuKhXKmVDu+cuMoH/Gp/6wJcuJwhDETp6WVpnkuJ4nCaX2Npgdrd83FGurd04zIV5SfhNoETU1Zy1JrudRWAVSx5AFie4C5+E814+uatWpUOpqOz/vMW++X++OzU2XtUg+YM888tD009mk5urT2R6rgHL9b87f2FabyhuNi6lNalOlxEYXBR0J8CLgg9LTT4dwGBPK87vdzeA0dabWB5qdVPiO3v5zLihGTqR29XPLjjePv9x70ebmV0xOfEUWRUuQXAsTYgAeZv5Rjfz0a1Fqmtg0Lo5u1JRdkY6kqOqk693hLQ2DtH5RRFTLluSNDcG3UTYZJv6EOXlPKy4lnhneTa+1eDzzh9zccTb5JX80K+9rDpIO0NnvRqGnVXI4tdSQSLjS9iZZvpO3sxFCoMPSvSVkDcUfOcG4IVvo2Ohtr36yqyL89b9vxmHLCMXS7nptFkzZ4LJkSSfau52m5u+FPBYWtcFqzMOHTAIBABN2fkBdj36SHU9JGP4mfiqB+bFNcluzUZj7bzl+D2QTTaDqTpJPsWfAYXOU5RTcvU7jH760MfSFLG0jSddaeIo+uEJ55qZ1ym2oBPLtnFYimAxAYOAdGAIDDtAYAjzjesWLKTl37lmHSww7Q7engbYRFS5902ux9pJRcmpQp10bRldbn9lhqp8JY27OE2TiiOHSFKpceoWJN+4teWY8XP5KtTqXp1bg2vVf2chvBua9JEIUhgi3Xqw538e6aCnsqseVN/3SPjPSGL2elVcrqCPePDsnMbf2Ph8NRNR6opj5oZ1zDMQbABdSdOXdNctPB73RxdNxmdcslbspPEYdqZs4sbXtodPKNhpK23VVq7FKhqKeT5Sl/wBk6iQQZhls6R6aDbimx0GLlEbBhAyWOLwZnAihoWaSwAcGZwI4DFENkGxSh8KGBHLRrAaKnWkhTI1WhblBp1rc47gnujgYtVPE+XIbbZYtXpnsqIfYwM9B4nDBrzztgq9nU9jD4z0BgccKlNHH0lB92vvvNeljszncakpShJfcZfBSFWw1puyYzVoAibDz/c1WHrn+u6U7t7DcLFVk+rUa1uVj6wt5ES6amGtKz9JOzQtdayjSouVuzOgt71I9hmbUxuNnW4VmePK16o5ZHkmhiWB9U2mvDyZs03qp+sD7NfumDltnrVqVy7l90topgMFSV9amQHJfq2pJ7Bc28ppsPvrULZsw1+iR6vkOkrXbm81Sq59ZierE3Ptmuw+2Kicjcd+s1vMk6ORh4XzRcp/iZYW+m8dDE0Slemy1UuaNSmQRmI5EN9E6X59vSVzaSMftXigXFiOeuh7JE4kyZXzOztaTAsGPlQ6phgSOKkep1JVRrD4czJCBmQAANITd7k0R8vonkFJYnuAM0pM3m6Gz6lWrU4dgUpM9yCeVgFAHMkmWY19SM+pa6MrfgsDeX0mLRbLRXNrqTz77Dp5wMLv5h8XTNHEIrK4synS/+45gi1jKtarmNzqTEAl3XlfbY5y4RgUEl3Xkk7z7Jo0K5WhUZ00NmWzLfUAsNG8RNMUmwqITqbnxgGjM8t3aOtjTjFKTtryQLRZMOHjTYeKW2MRQ0V0IgAyBHA0LPGxFvIAdDxzPIwMLNCQaelI1bC3ktakJlBlqtGLNghlW5q1JUy2Nw94M9EUydQMy/wAQHmLytXo3kvY9ZqbXRirKcyzVp8iUjg63QTcKXYvGhjwZKFYGcZsbafGphxoeTj6rdfI85uaOJM6OzPMOLi6Zt6xFpy++exePhHCj11/KJ3sv0fNSw8SJvkrXhFIk4WqLMU3CakvB59yw6TFTcc50e+uwPk+IJUWpVSXTsB+mnkTp3ETnwJypbOj2mGMckFOPkEQrRbTZ7v4OjVr5cQ7pTyt6yAXDfRvcGw8otW6Nl9OLb8GrlhejTYKV8PiuILioEpXtqos5up7Q2U+Qm0wHovwbqHWrUqr2iooH+VPvnYbC2BSwtLh0lyqWLHVmJJsLksTfkJpx4Xds4mu4pCWPkx3d/oULtTZj4es9KoLMhsewjmGHcRYjxkYGX1trdLD4ohq9MMyjKGBZWte9iVIv5zQ7S3P2dhKZqVKWb6qlnYsegCltfPzivTu9jRi41CUUnF83ovX+SqkqQw8l7xbSp1ao4eHpUAvqkUxbMb825C/gIzsmiHqqGGZQQWW5GYA6i41F5mcd6R2Y5Hyc8lX2GyZZfogwfqVqtvpBAfIMfgPbNlsTYGzqtilBA5+hU9Y+QYlT5TrcNh1pqFRQo7FAUewaTXiwOLtnmuI8UjlxvFGLT+5Te/W7rYbEsyqeDUJdCAbKTqyE9CDe3ce6aHCYKpUNqVOpUPYiM3wE9CGnechvhveKAanQIzgNmb6tgdB33sPOSeBW3ZbpOK5ZpYowuXrf+SqmurFWBVlNipFiD1BHSFmkV6pZizEsxJJJNySdSSeusxakyHpEttyXMtGFrRxXgAI9O8h1KEnBoLiBoZOjX5YQEeenGysFD2ARCyxbQrQ0QZKdhiCG1LquhgK/bGv1K3Hygw0UCxBEbKxc8NeUCr2Z0+7mP4VUONUawde0fiJZVPDAgFdQQCCORHSU9srGBWseR9xljbr7aCfkqh9Q/NP1Seh7j7p0MOS1R5biuj354m+FC0eom3OSeFB4XdNNnnaNTvBsVMTRam/XVWHNWF7MO/XzBIlN7U2W+HqmnUFiNQejDoy90vw4YGaLePdZMTTyOLMLlHA1U9veO0de42Iy5sXNujscP1zwPll+F+xSpjuGxGQnTnpHdq7KqYaqadVbMOXYw6Mp6gyJMN0z1dqStdmddu/vS1E3pnKeq9G7iJc2GqlkUkWJVSR2EgEj3zzns+kWrU1F7s6KLd7AS896t5VwiAAjiGwA+qt7Fj9024Z2nfg85xXTLqQWNbys38pHfHeSrWrureqUJQr9SxsVHmOc7PZG/wAx0qWccr6K3lbSc56RMNRqlcVRYBmIp1aZsGLW9VwvM6CxPLQSZpfTaJwzB0c9ZY9+zOIdiTc6nth4fEshuvOAwgEzCeql9zp9k7yNmCnmSAPHlLvwgPDW+pyrcntyi88+btYc1cXQpj6VVB5XufcJae+2/K4cGjS1qHQ26do7pswzfK3JnmeJ6bqZoY8S3Z2aVAwJUg8xob6jppKJ3w2e1HG1Ua9s2ZL/AFH1Xx6j9mbvd/fUow9bKeo6HuI6x70g7SoYikj2K11IVbC6uh1bXpY2Ovf2yZWpwtMbQYcmk1HLJbS2ODiRbRGmE9QYDDV40ZmaEJIFSGKki5oQaQFEg6xtlmJUh3vIDsMWi2hkRcv9XgDYwhhvSuIghZoWiWRwSvhFFj3R9lvGHp2i7oOzFykTebH2vayP5H7jNPRqdDHDTlsJtbopy4o5FystLYG8JpjK92Tp2r4d3dOuw2ISoMyEEfDxHSUhgNsMlg2q+8fjOr2Pt2xDo39dhE3QyqR5bWcMcfqRZgpwnw9xNNs/eRHAzeqf8v8AtN3Sqgi4II7RLWcSUJQe6Of3g3VpYlMlVL2+aw0ZT2qf677yp94NxMRhSSFNWmNc6jUD9NOY8RcS/dDI2Iwl5RPGpm/S6/Jg27r0POGzcTw61OoDbI4YEcwVNwR5iSNqbYeu12JPXU3JPUky2dvejzD4i7ZeFUP000v3svJvce+Vxt3cfEYYklTUp/nEBNh+kvNfeO+Z5QnFV4PQabV4M0+ZOpff+jSYfFMhuDaTMXjuLkvzAIPf2TXkTFaU2+x1kldtbks0bxpqMdoVo+Vijsa2ViTQqcQXzKrZbaWY6A39sZq1GYlmJJOpJ6mS+BeC9GG3VFSxxUuZdyKDH6uKZgoJuFvbz1MFqUW0hZS7jcUiOBIhWQI0VgsI/aCVkDYyYl46yRvLCExTHUaNBYSwEHhFzdxjSmOXkoUZBhSPmho8IOZEhWhst5GFSOCrJQQHokQ6Ve2hjoqwWQGVvYa7HCvZCoVyjXU2MZUFeWohXB5c+yFSEavZnQ4Pb/1tO8cvZOk2bvAR8x/YfuleU3tJAeaY52jn59BjyFuYTeo/SAb3GbNN4kI5H2ykxtmqhsHPnrJlLeWt9fXwEuWpi/By58FfdNFwnbtM8wfdGK+1UtoCe7T75VJ3nrj6Q/dEZfePEfnCPAL+EPxEBFwad90dftehg3YtUwb35sygKTftKMM3mTK22iKZquaKMlMsciM2YqOwt1/rU85Mr7XrVAQ9RmB5i+hkUpM2Sak9kdvSaZ4V9Ur/AHdEZBaS0qaRh0iI0rNtEtKskoQZrUaTsO0KFkjKtKMMLdJOaMVEgaFTI6mPNT0jB0ktBcSIZkY07RCklFIJWNRLIrJAySVaZkgDZFanF4ccxGkRWBi+Q2N5Ydoscy90aiWdMPQzivztAftOf4I8noXxP5+j7HMtathtev7zfjMp4RezzJP4zoLTxPBPi2e9qX7FXL6GK3XEU/KmT/EIX/Bmr/eU+yP88tZaKjoIYQRehEdcX1Pr7IqlfQ3U64lPsm/nkmn6He3FHypD73lm8MdkLIOwSdGHoH5vqn/69kVyPQ8OmJbzpA/B4jehsH/9P/h/95ZQUQhFeGHoT5tqvz+yKtb0N1OmJTuvRP8APBPogrjliKR8UcfjLVixehD0H+b6r83sio6noixJ/wCbQ7tag/gkHEeirGrqopP3LUsf84WXVMtB0IDx4zqV5X8FFPuHjlvfDOfBkb4NINfd/E0x69CsLdeE9vba09B2mWgeCJfHjmVfiivc80VaNjrp46fGDaelamHVvnKG8QD8ZGqbDw550KJ8aSfhF+H+5oXHl5h7/wDDzlzgBJ6JbdnCf3ah9in4QG3UwZ54ah9kn4SdB+o649j8wf8AJ5/FKEjW0l9rujgv7tQ+yT8JIXdvCjlh6I/7SfyyfDv1I+O4/EH/ACUHxO8QwpPIX8BeegqezaS/NpovgoHwELhKOnxjLB9yl8dXiHv/AMPO74FyNEc+CMfgI5QwVW1uHV+zf8J6FyLBssPw/wBwPjz/ACe5Q67Irn/k1vsn/CPLu1iTyw9b7Nh8RLyyr2QrAdI/QRU+OS8RRSdHcbGsf7Bh3syL8Wk9fRtiyNRSHi5P+lTLdNQTBXBh6CKpcbzPskinqvovxLaF6Q7/AMof4BFp+iuqvOst/wDpn+aW89cCHTZT0EnRit6E+dah9n7FS0/RYx+dW9lL8Xkv/hP/AI7fZD+aWg626TM3dCscPQR8Y1P5vZDbrBJmO0azzQkcRsJjEDxc0SEFi55nEgRDJQLHDWgjFRpljT04yihXJmwTEXjmeaYsRHqeKgeMKy+pss8UVJDFaEKsTkLFMmipCBkIVYa1oriOpkqLaNLVjgaI0OnZlohWEDMkDQzVWYKseIjT04yditUGrXmMsZGkeUyPYi37jeSCVj8TLJZHEj2hWjhWJljWJQBWNinYx8CYVksjRGqi4kWmxVpsWSRK1DWWRfgqmn3RPp1LiHeQcOxkrNKnGi+MrW5GcC57bxvLHaoF/OCJYuxS1uARMhkRQIQUBaZaERMAkJQGWZw45aKBBZKIzUY2aEm2gMkKkBxREyQlMeKQMsaxaowGIWMW0wiAgS1pIStIREJXgcbGUqNilSOBpBSrHkqSpxL1MkzI2HhholFlmFIIW0OYZLJQkyZFkIJMtMiyEEtMtMmQkEtAdI5aZaSxWiOEjuWFlhWhsHKRMRzjN5MrCRLayyPYpnszM0W8W0UCEVGAQgkJBHVEVssSGskTLJFolotjcoxaYVj9ohENkoYtBKSRaIVhsWiOUglJItFKw2LRDenGWSTysaKxkxHEi3mqxNTErigyKz0cqDKHVdRmZtHYLqQg5Xt2Xm7dYJWFqwJ8rOar4fGl8QUeqFanWNEF9AczcNQmgVirKAb3BUk9JsNlVMQlX/7Bqsuas65UYghmXhqQhbkuf1SAPHS26UR9RKnEvjOznycVUwyqjVFqgEMz02Qg/J6mUZiwzWqBLt2kdL32OxTWuvGzX4FIvcNlD5qlwCdC1rA27B3TaAQwIlFqZxuxMHi0eo1T5Qc1Grlz1M6h7UsmRc5sb5+YFrd5mbTwe0ciBHZnFSoGZDkFnKlGsSSVBY2uCAEN52Yi2gGOEajjPldEFsXwx8mz2B4QZcvFDEEZ1IU3PK9TkQDN4cRjrE8KiSCBbORmABLNe/q3yhQNf7UEn1TffiLAQ0qvi/yilaYsjCm68y50RijH1QOZGvnNeMRj2YFUFgKwOdFXMVzcP1eJrmKKL6AcQ20sR1UQwkOerVMVmYWqfQCsnByAhqwZ8rEsQVFFivabAgXs4tXFBTZWY8U2L8K/DyaA5GA+eDc62B0vN7MkIaHA1sYX/KKop57D1VDlMtG7G1RgDmetyvpSX603tooiyAP/2Q=="/>
          <p:cNvSpPr>
            <a:spLocks noChangeAspect="1" noChangeArrowheads="1"/>
          </p:cNvSpPr>
          <p:nvPr/>
        </p:nvSpPr>
        <p:spPr bwMode="auto">
          <a:xfrm>
            <a:off x="215900" y="-2317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800">
              <a:latin typeface="Arial" charset="0"/>
              <a:ea typeface="新細明體" charset="-120"/>
            </a:endParaRPr>
          </a:p>
        </p:txBody>
      </p:sp>
      <p:sp>
        <p:nvSpPr>
          <p:cNvPr id="12" name="矩形 14"/>
          <p:cNvSpPr>
            <a:spLocks noChangeArrowheads="1"/>
          </p:cNvSpPr>
          <p:nvPr/>
        </p:nvSpPr>
        <p:spPr bwMode="auto">
          <a:xfrm>
            <a:off x="251520" y="844271"/>
            <a:ext cx="29995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825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9pPr>
          </a:lstStyle>
          <a:p>
            <a:pPr marL="571500" indent="-396875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zh-TW" altLang="en-US" sz="28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推動</a:t>
            </a:r>
            <a:r>
              <a:rPr lang="zh-TW" altLang="en-US" sz="28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榮譽宿舍</a:t>
            </a:r>
            <a:endParaRPr lang="en-US" altLang="zh-TW" sz="2800" b="1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359141" y="104056"/>
            <a:ext cx="2340651" cy="804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 defTabSz="912813" eaLnBrk="1" hangingPunct="1"/>
            <a:r>
              <a:rPr lang="zh-TW" altLang="en-US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宿服中心</a:t>
            </a:r>
            <a:endParaRPr lang="zh-TW" altLang="en-US" sz="3600" b="1" kern="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9307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539551" y="182197"/>
            <a:ext cx="568863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 defTabSz="912813" eaLnBrk="1" hangingPunct="1"/>
            <a:r>
              <a:rPr lang="zh-TW" altLang="en-US" sz="3600" b="1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宿舍服務</a:t>
            </a:r>
          </a:p>
        </p:txBody>
      </p:sp>
      <p:graphicFrame>
        <p:nvGraphicFramePr>
          <p:cNvPr id="6" name="內容版面配置區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7209128"/>
              </p:ext>
            </p:extLst>
          </p:nvPr>
        </p:nvGraphicFramePr>
        <p:xfrm>
          <a:off x="971600" y="3284984"/>
          <a:ext cx="7128792" cy="3384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2354"/>
                <a:gridCol w="2996118"/>
                <a:gridCol w="2880320"/>
              </a:tblGrid>
              <a:tr h="1692188">
                <a:tc>
                  <a:txBody>
                    <a:bodyPr/>
                    <a:lstStyle/>
                    <a:p>
                      <a:endParaRPr lang="en-US" altLang="zh-TW" b="1" dirty="0" smtClean="0">
                        <a:solidFill>
                          <a:schemeClr val="bg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endParaRPr lang="en-US" altLang="zh-TW" b="1" dirty="0" smtClean="0">
                        <a:solidFill>
                          <a:schemeClr val="bg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b="1" dirty="0" smtClean="0">
                          <a:solidFill>
                            <a:schemeClr val="bg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整修前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放照片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  <a:tr h="1692188">
                <a:tc>
                  <a:txBody>
                    <a:bodyPr/>
                    <a:lstStyle/>
                    <a:p>
                      <a:endParaRPr lang="en-US" altLang="zh-TW" b="1" dirty="0" smtClean="0">
                        <a:solidFill>
                          <a:schemeClr val="bg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endParaRPr lang="en-US" altLang="zh-TW" b="1" dirty="0" smtClean="0">
                        <a:solidFill>
                          <a:schemeClr val="bg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b="1" dirty="0" smtClean="0">
                          <a:solidFill>
                            <a:schemeClr val="bg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整修後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46340" y="3316055"/>
            <a:ext cx="2772308" cy="1571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3356992"/>
            <a:ext cx="2736304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10336" y="5031915"/>
            <a:ext cx="2808312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5085184"/>
            <a:ext cx="2808312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文字方塊 11"/>
          <p:cNvSpPr txBox="1">
            <a:spLocks noChangeArrowheads="1"/>
          </p:cNvSpPr>
          <p:nvPr/>
        </p:nvSpPr>
        <p:spPr bwMode="auto">
          <a:xfrm>
            <a:off x="611560" y="1052736"/>
            <a:ext cx="7553201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9pPr>
          </a:lstStyle>
          <a:p>
            <a:pPr marL="457200" indent="-457200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kumimoji="0" lang="zh-TW" altLang="en-US" sz="28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逐年整建</a:t>
            </a:r>
            <a:r>
              <a:rPr kumimoji="0" lang="zh-TW" altLang="en-US" sz="28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宿舍</a:t>
            </a:r>
            <a:r>
              <a:rPr kumimoji="0" lang="zh-TW" altLang="en-US" sz="28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：</a:t>
            </a:r>
            <a:endParaRPr kumimoji="0" lang="en-US" altLang="zh-TW" sz="28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447675" eaLnBrk="1" hangingPunct="1">
              <a:spcBef>
                <a:spcPct val="0"/>
              </a:spcBef>
              <a:buClrTx/>
              <a:buSzTx/>
              <a:buNone/>
            </a:pPr>
            <a:r>
              <a:rPr kumimoji="0" lang="zh-TW" altLang="en-US" sz="2000" b="1" dirty="0" smtClean="0">
                <a:latin typeface="標楷體" pitchFamily="65" charset="-120"/>
                <a:ea typeface="標楷體" pitchFamily="65" charset="-120"/>
              </a:rPr>
              <a:t>為</a:t>
            </a:r>
            <a:r>
              <a:rPr kumimoji="0" lang="zh-TW" altLang="en-US" sz="2000" b="1" dirty="0">
                <a:latin typeface="標楷體" pitchFamily="65" charset="-120"/>
                <a:ea typeface="標楷體" pitchFamily="65" charset="-120"/>
              </a:rPr>
              <a:t>推動校長發展校務</a:t>
            </a:r>
            <a:r>
              <a:rPr kumimoji="0" lang="zh-TW" altLang="en-US" sz="2000" b="1" dirty="0" smtClean="0">
                <a:latin typeface="標楷體" pitchFamily="65" charset="-120"/>
                <a:ea typeface="標楷體" pitchFamily="65" charset="-120"/>
              </a:rPr>
              <a:t>政策改善學生住宿品質，</a:t>
            </a:r>
            <a:r>
              <a:rPr kumimoji="0" lang="zh-TW" altLang="en-US" sz="2000" b="1" dirty="0">
                <a:latin typeface="標楷體" pitchFamily="65" charset="-120"/>
                <a:ea typeface="標楷體" pitchFamily="65" charset="-120"/>
              </a:rPr>
              <a:t>指示學生宿舍應整建更新，自</a:t>
            </a:r>
            <a:r>
              <a:rPr kumimoji="0" lang="en-US" altLang="zh-TW" sz="2000" b="1" dirty="0">
                <a:latin typeface="標楷體" pitchFamily="65" charset="-120"/>
                <a:ea typeface="標楷體" pitchFamily="65" charset="-120"/>
              </a:rPr>
              <a:t>98</a:t>
            </a:r>
            <a:r>
              <a:rPr kumimoji="0" lang="zh-TW" altLang="en-US" sz="2000" b="1" dirty="0">
                <a:latin typeface="標楷體" pitchFamily="65" charset="-120"/>
                <a:ea typeface="標楷體" pitchFamily="65" charset="-120"/>
              </a:rPr>
              <a:t>年起已整修</a:t>
            </a:r>
            <a:r>
              <a:rPr kumimoji="0" lang="en-US" altLang="zh-TW" sz="2000" b="1" dirty="0">
                <a:latin typeface="標楷體" pitchFamily="65" charset="-120"/>
                <a:ea typeface="標楷體" pitchFamily="65" charset="-120"/>
              </a:rPr>
              <a:t>8</a:t>
            </a:r>
            <a:r>
              <a:rPr kumimoji="0" lang="zh-TW" altLang="en-US" sz="2000" b="1" dirty="0">
                <a:latin typeface="標楷體" pitchFamily="65" charset="-120"/>
                <a:ea typeface="標楷體" pitchFamily="65" charset="-120"/>
              </a:rPr>
              <a:t>棟</a:t>
            </a:r>
            <a:r>
              <a:rPr kumimoji="0" lang="zh-TW" altLang="en-US" sz="2000" b="1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kumimoji="0" lang="en-US" altLang="zh-TW" sz="2000" b="1" dirty="0">
                <a:latin typeface="標楷體" pitchFamily="65" charset="-120"/>
                <a:ea typeface="標楷體" pitchFamily="65" charset="-120"/>
              </a:rPr>
              <a:t>101</a:t>
            </a:r>
            <a:r>
              <a:rPr kumimoji="0" lang="zh-TW" altLang="en-US" sz="2000" b="1" dirty="0">
                <a:latin typeface="標楷體" pitchFamily="65" charset="-120"/>
                <a:ea typeface="標楷體" pitchFamily="65" charset="-120"/>
              </a:rPr>
              <a:t>年整修武嶺</a:t>
            </a:r>
            <a:r>
              <a:rPr kumimoji="0" lang="en-US" altLang="zh-TW" sz="2000" b="1" dirty="0">
                <a:latin typeface="標楷體" pitchFamily="65" charset="-120"/>
                <a:ea typeface="標楷體" pitchFamily="65" charset="-120"/>
              </a:rPr>
              <a:t>1</a:t>
            </a:r>
            <a:r>
              <a:rPr kumimoji="0" lang="zh-TW" altLang="en-US" sz="2000" b="1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kumimoji="0" lang="en-US" altLang="zh-TW" sz="2000" b="1" dirty="0">
                <a:latin typeface="標楷體" pitchFamily="65" charset="-120"/>
                <a:ea typeface="標楷體" pitchFamily="65" charset="-120"/>
              </a:rPr>
              <a:t>4</a:t>
            </a:r>
            <a:r>
              <a:rPr kumimoji="0" lang="zh-TW" altLang="en-US" sz="2000" b="1" dirty="0">
                <a:latin typeface="標楷體" pitchFamily="65" charset="-120"/>
                <a:ea typeface="標楷體" pitchFamily="65" charset="-120"/>
              </a:rPr>
              <a:t>村，</a:t>
            </a:r>
            <a:r>
              <a:rPr kumimoji="0" lang="en-US" altLang="zh-TW" sz="2000" b="1" dirty="0">
                <a:latin typeface="標楷體" pitchFamily="65" charset="-120"/>
                <a:ea typeface="標楷體" pitchFamily="65" charset="-120"/>
              </a:rPr>
              <a:t>102</a:t>
            </a:r>
            <a:r>
              <a:rPr kumimoji="0" lang="zh-TW" altLang="en-US" sz="2000" b="1" dirty="0">
                <a:latin typeface="標楷體" pitchFamily="65" charset="-120"/>
                <a:ea typeface="標楷體" pitchFamily="65" charset="-120"/>
              </a:rPr>
              <a:t>年整修翠亨</a:t>
            </a:r>
            <a:r>
              <a:rPr kumimoji="0" lang="en-US" altLang="zh-TW" sz="2000" b="1" dirty="0">
                <a:latin typeface="標楷體" pitchFamily="65" charset="-120"/>
                <a:ea typeface="標楷體" pitchFamily="65" charset="-120"/>
              </a:rPr>
              <a:t>C</a:t>
            </a:r>
            <a:r>
              <a:rPr kumimoji="0" lang="zh-TW" altLang="en-US" sz="2000" b="1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kumimoji="0" lang="en-US" altLang="zh-TW" sz="2000" b="1" dirty="0">
                <a:latin typeface="標楷體" pitchFamily="65" charset="-120"/>
                <a:ea typeface="標楷體" pitchFamily="65" charset="-120"/>
              </a:rPr>
              <a:t>D</a:t>
            </a:r>
            <a:r>
              <a:rPr kumimoji="0" lang="zh-TW" altLang="en-US" sz="2000" b="1" dirty="0">
                <a:latin typeface="標楷體" pitchFamily="65" charset="-120"/>
                <a:ea typeface="標楷體" pitchFamily="65" charset="-120"/>
              </a:rPr>
              <a:t>棟</a:t>
            </a:r>
            <a:r>
              <a:rPr kumimoji="0" lang="zh-TW" altLang="en-US" sz="2000" b="1" dirty="0" smtClean="0">
                <a:latin typeface="標楷體" pitchFamily="65" charset="-120"/>
                <a:ea typeface="標楷體" pitchFamily="65" charset="-120"/>
              </a:rPr>
              <a:t>，明年將整建武嶺</a:t>
            </a:r>
            <a:r>
              <a:rPr kumimoji="0" lang="en-US" altLang="zh-TW" sz="2000" b="1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kumimoji="0" lang="zh-TW" altLang="en-US" sz="2000" b="1" dirty="0" smtClean="0">
                <a:latin typeface="標楷體" pitchFamily="65" charset="-120"/>
                <a:ea typeface="標楷體" pitchFamily="65" charset="-120"/>
              </a:rPr>
              <a:t>村，預估整建金額約</a:t>
            </a:r>
            <a:r>
              <a:rPr kumimoji="0" lang="en-US" altLang="zh-TW" sz="2000" b="1" dirty="0" smtClean="0">
                <a:latin typeface="標楷體" pitchFamily="65" charset="-120"/>
                <a:ea typeface="標楷體" pitchFamily="65" charset="-120"/>
              </a:rPr>
              <a:t>3</a:t>
            </a:r>
            <a:r>
              <a:rPr kumimoji="0" lang="zh-TW" altLang="en-US" sz="2000" b="1" dirty="0" smtClean="0">
                <a:latin typeface="標楷體" pitchFamily="65" charset="-120"/>
                <a:ea typeface="標楷體" pitchFamily="65" charset="-120"/>
              </a:rPr>
              <a:t>千萬元，整建經費來源為向校務基金借支共</a:t>
            </a:r>
            <a:r>
              <a:rPr kumimoji="0" lang="en-US" altLang="zh-TW" sz="2000" b="1" dirty="0" smtClean="0">
                <a:latin typeface="標楷體" pitchFamily="65" charset="-120"/>
                <a:ea typeface="標楷體" pitchFamily="65" charset="-120"/>
              </a:rPr>
              <a:t>7</a:t>
            </a:r>
            <a:r>
              <a:rPr kumimoji="0" lang="zh-TW" altLang="en-US" sz="2000" b="1" dirty="0" smtClean="0">
                <a:latin typeface="標楷體" pitchFamily="65" charset="-120"/>
                <a:ea typeface="標楷體" pitchFamily="65" charset="-120"/>
              </a:rPr>
              <a:t>千</a:t>
            </a:r>
            <a:r>
              <a:rPr kumimoji="0" lang="en-US" altLang="zh-TW" sz="2000" b="1" dirty="0">
                <a:latin typeface="標楷體" pitchFamily="65" charset="-120"/>
                <a:ea typeface="標楷體" pitchFamily="65" charset="-120"/>
              </a:rPr>
              <a:t>5</a:t>
            </a:r>
            <a:r>
              <a:rPr kumimoji="0" lang="zh-TW" altLang="en-US" sz="2000" b="1" dirty="0">
                <a:latin typeface="標楷體" pitchFamily="65" charset="-120"/>
                <a:ea typeface="標楷體" pitchFamily="65" charset="-120"/>
              </a:rPr>
              <a:t>百餘萬元</a:t>
            </a:r>
            <a:r>
              <a:rPr kumimoji="0" lang="zh-TW" altLang="en-US" sz="2000" b="1" dirty="0" smtClean="0">
                <a:latin typeface="標楷體" pitchFamily="65" charset="-120"/>
                <a:ea typeface="標楷體" pitchFamily="65" charset="-120"/>
              </a:rPr>
              <a:t>，需每年攤還校方</a:t>
            </a:r>
            <a:r>
              <a:rPr kumimoji="0" lang="en-US" altLang="zh-TW" sz="2000" b="1" dirty="0" smtClean="0">
                <a:latin typeface="標楷體" pitchFamily="65" charset="-120"/>
                <a:ea typeface="標楷體" pitchFamily="65" charset="-120"/>
              </a:rPr>
              <a:t>1</a:t>
            </a:r>
            <a:r>
              <a:rPr kumimoji="0" lang="zh-TW" altLang="en-US" sz="2000" b="1" dirty="0" smtClean="0">
                <a:latin typeface="標楷體" pitchFamily="65" charset="-120"/>
                <a:ea typeface="標楷體" pitchFamily="65" charset="-120"/>
              </a:rPr>
              <a:t>千餘萬元，整建後可具體改善</a:t>
            </a:r>
            <a:r>
              <a:rPr kumimoji="0" lang="zh-TW" altLang="en-US" sz="2000" b="1" dirty="0">
                <a:latin typeface="標楷體" pitchFamily="65" charset="-120"/>
                <a:ea typeface="標楷體" pitchFamily="65" charset="-120"/>
              </a:rPr>
              <a:t>宿舍住宿環境品質。</a:t>
            </a:r>
            <a:endParaRPr kumimoji="0" lang="en-US" altLang="zh-TW" sz="20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124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2924944"/>
            <a:ext cx="7675562" cy="338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副標題 2"/>
          <p:cNvSpPr txBox="1">
            <a:spLocks/>
          </p:cNvSpPr>
          <p:nvPr/>
        </p:nvSpPr>
        <p:spPr bwMode="auto">
          <a:xfrm>
            <a:off x="814724" y="1422861"/>
            <a:ext cx="7978241" cy="1296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80963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1pPr>
            <a:lvl2pPr marL="639763" indent="-236538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2pPr>
            <a:lvl3pPr marL="885825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3pPr>
            <a:lvl4pPr marL="1096963" indent="-173038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4pPr>
            <a:lvl5pPr marL="1296988" indent="-182563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5pPr>
            <a:lvl6pPr marL="17541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6pPr>
            <a:lvl7pPr marL="22113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7pPr>
            <a:lvl8pPr marL="26685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8pPr>
            <a:lvl9pPr marL="31257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  <a:ea typeface="微軟正黑體" pitchFamily="34" charset="-120"/>
              </a:defRPr>
            </a:lvl9pPr>
          </a:lstStyle>
          <a:p>
            <a:pPr eaLnBrk="1" hangingPunct="1">
              <a:buFont typeface="Wingdings 2" pitchFamily="18" charset="2"/>
              <a:buNone/>
            </a:pP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宿舍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寢室空間修繕整建，將室內全面粉刷、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換裝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全新系統家具、窗簾、燈具及冷氣機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，宿舍寢室煥然一新，學生均表示滿意，並提高住宿率達</a:t>
            </a:r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</a:rPr>
              <a:t>95%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2400" b="1" dirty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Wingdings 2" pitchFamily="18" charset="2"/>
              <a:buNone/>
            </a:pPr>
            <a:endParaRPr kumimoji="0" lang="en-US" altLang="zh-TW" sz="24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323528" y="288459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宿舍服務</a:t>
            </a:r>
            <a:endParaRPr lang="zh-TW" altLang="en-US" sz="3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24905" y="962057"/>
            <a:ext cx="37625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defTabSz="912813" fontAlgn="auto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kumimoji="0" lang="zh-TW" altLang="en-US" sz="28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宿舍住宿環境改善：</a:t>
            </a:r>
            <a:endParaRPr kumimoji="0" lang="en-US" altLang="zh-TW" sz="2800" b="1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0001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/>
          </p:cNvSpPr>
          <p:nvPr>
            <p:ph type="body" idx="4294967295"/>
          </p:nvPr>
        </p:nvSpPr>
        <p:spPr>
          <a:xfrm>
            <a:off x="395288" y="1700213"/>
            <a:ext cx="8351837" cy="5075237"/>
          </a:xfrm>
        </p:spPr>
        <p:txBody>
          <a:bodyPr/>
          <a:lstStyle/>
          <a:p>
            <a:pPr defTabSz="912813">
              <a:buFont typeface="Wingdings" pitchFamily="2" charset="2"/>
              <a:buNone/>
            </a:pPr>
            <a:r>
              <a:rPr lang="zh-TW" altLang="en-US" sz="2800" b="1" smtClean="0">
                <a:latin typeface="標楷體" pitchFamily="65" charset="-120"/>
                <a:ea typeface="標楷體" pitchFamily="65" charset="-120"/>
              </a:rPr>
              <a:t>  </a:t>
            </a:r>
            <a:endParaRPr lang="zh-TW" altLang="en-US" sz="280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3888" y="1204486"/>
            <a:ext cx="2312168" cy="162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3889" y="3079007"/>
            <a:ext cx="2447148" cy="162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3889" y="1204486"/>
            <a:ext cx="2424916" cy="1694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3889" y="4869160"/>
            <a:ext cx="2424916" cy="157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5919" y="3079007"/>
            <a:ext cx="2312168" cy="1575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1371" y="4869160"/>
            <a:ext cx="2377508" cy="1575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177" y="1204486"/>
            <a:ext cx="2383446" cy="1694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8" name="Picture 12" descr="Z:\@活動照片\102.09.04-校長巡視宿舍\DSC_5193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178" y="3035649"/>
            <a:ext cx="2383446" cy="1670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752732" y="776762"/>
            <a:ext cx="22268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協助新生報到入住</a:t>
            </a:r>
            <a:endParaRPr lang="zh-TW" altLang="en-US" sz="2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6084168" y="776762"/>
            <a:ext cx="2899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校長訪視學生住宿品質</a:t>
            </a:r>
            <a:endParaRPr lang="zh-TW" altLang="en-US" sz="2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3099647" y="780672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學務長關懷訪視學生住宿</a:t>
            </a:r>
            <a:endParaRPr lang="zh-TW" altLang="en-US" sz="2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229" name="Picture 13" descr="Z:\@活動照片\102.09.04-校長巡視宿舍\DSC_5258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7303" y="4869160"/>
            <a:ext cx="2402320" cy="1592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文字方塊 16"/>
          <p:cNvSpPr txBox="1">
            <a:spLocks noChangeArrowheads="1"/>
          </p:cNvSpPr>
          <p:nvPr/>
        </p:nvSpPr>
        <p:spPr bwMode="auto">
          <a:xfrm>
            <a:off x="517346" y="195897"/>
            <a:ext cx="61198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宿服中心</a:t>
            </a:r>
            <a:endParaRPr kumimoji="0" lang="en-US" altLang="zh-TW" sz="32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8" name="AutoShape 5">
            <a:hlinkClick r:id="rId11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424" y="6165304"/>
            <a:ext cx="647700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kumimoji="0" lang="zh-TW" altLang="en-US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6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706438"/>
          </a:xfrm>
        </p:spPr>
        <p:txBody>
          <a:bodyPr/>
          <a:lstStyle/>
          <a:p>
            <a:pPr algn="l" defTabSz="912813" eaLnBrk="1" hangingPunct="1"/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已辦理活動</a:t>
            </a:r>
          </a:p>
        </p:txBody>
      </p:sp>
      <p:graphicFrame>
        <p:nvGraphicFramePr>
          <p:cNvPr id="767041" name="Group 6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5282539"/>
              </p:ext>
            </p:extLst>
          </p:nvPr>
        </p:nvGraphicFramePr>
        <p:xfrm>
          <a:off x="152358" y="620688"/>
          <a:ext cx="8740318" cy="612068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997140"/>
                <a:gridCol w="667157"/>
                <a:gridCol w="917019"/>
                <a:gridCol w="936106"/>
                <a:gridCol w="4222896"/>
              </a:tblGrid>
              <a:tr h="737985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活動名稱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辦理</a:t>
                      </a:r>
                      <a:endParaRPr kumimoji="0" lang="en-US" altLang="zh-TW" sz="180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時間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主辦</a:t>
                      </a:r>
                      <a:endParaRPr kumimoji="0" lang="en-US" altLang="zh-TW" sz="180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單位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參加</a:t>
                      </a:r>
                      <a:endParaRPr kumimoji="0" lang="en-US" altLang="zh-TW" sz="18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人數</a:t>
                      </a:r>
                    </a:p>
                  </a:txBody>
                  <a:tcPr marL="91441" marR="91441" marT="45722" marB="45722"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活動照片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1422255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新生入學</a:t>
                      </a:r>
                      <a:endParaRPr lang="en-US" altLang="zh-TW" sz="1800" dirty="0" smtClean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健康檢查</a:t>
                      </a: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800" dirty="0" smtClean="0">
                          <a:latin typeface="標楷體" pitchFamily="65" charset="-120"/>
                          <a:ea typeface="標楷體" pitchFamily="65" charset="-120"/>
                        </a:rPr>
                        <a:t>9/7~9/9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體衛組</a:t>
                      </a: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1800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含碩士班</a:t>
                      </a:r>
                      <a:r>
                        <a:rPr kumimoji="0" lang="en-US" altLang="zh-TW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kumimoji="0" lang="zh-TW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</a:tr>
              <a:tr h="2232248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新生入學指導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7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9/9~9/10</a:t>
                      </a: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生輔組</a:t>
                      </a: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1180</a:t>
                      </a:r>
                      <a:endParaRPr kumimoji="0" lang="zh-TW" altLang="en-US" sz="1800" u="none" strike="noStrike" cap="none" normalizeH="0" baseline="0" dirty="0" smtClean="0">
                        <a:ln>
                          <a:noFill/>
                        </a:ln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</a:tr>
              <a:tr h="1728192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新生入學指導</a:t>
                      </a:r>
                      <a:endParaRPr kumimoji="0" lang="en-US" altLang="zh-TW" sz="180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急救</a:t>
                      </a: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+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電擊器</a:t>
                      </a:r>
                      <a:endParaRPr kumimoji="0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教育宣導</a:t>
                      </a: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9/9-9/11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700" u="none" strike="noStrike" cap="none" normalizeH="0" baseline="0" dirty="0" smtClean="0">
                        <a:ln>
                          <a:noFill/>
                        </a:ln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體衛組</a:t>
                      </a:r>
                      <a:endParaRPr kumimoji="0" lang="en-US" altLang="zh-TW" sz="1800" u="none" strike="noStrike" cap="none" normalizeH="0" baseline="0" dirty="0" smtClean="0">
                        <a:ln>
                          <a:noFill/>
                        </a:ln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生輔組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u="none" strike="noStrike" cap="none" normalizeH="0" baseline="0" dirty="0" smtClean="0">
                        <a:ln>
                          <a:noFill/>
                        </a:ln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1180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u="none" strike="noStrike" cap="none" normalizeH="0" baseline="0" dirty="0" smtClean="0">
                        <a:ln>
                          <a:noFill/>
                        </a:ln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</a:tr>
            </a:tbl>
          </a:graphicData>
        </a:graphic>
      </p:graphicFrame>
      <p:sp>
        <p:nvSpPr>
          <p:cNvPr id="4121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481B0BF5-3C35-47CC-8127-F2504DA365EE}" type="slidenum">
              <a:rPr lang="zh-TW" altLang="en-US"/>
              <a:pPr eaLnBrk="1" hangingPunct="1"/>
              <a:t>5</a:t>
            </a:fld>
            <a:endParaRPr lang="en-US" altLang="zh-TW"/>
          </a:p>
        </p:txBody>
      </p:sp>
      <p:pic>
        <p:nvPicPr>
          <p:cNvPr id="4125" name="Picture 5" descr="Z:\@活動照片\101.09.10~12-新生入學指導\9.10\02\DSC_845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11338" y="2796473"/>
            <a:ext cx="1701407" cy="1077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6" name="Picture 7" descr="Z:\@活動照片\101.09.10~12-新生入學指導\09.11\02\DSC_8579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11338" y="3901832"/>
            <a:ext cx="1703714" cy="1116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7" name="Picture 6" descr="Z:\@活動照片\101.09.10~12-新生入學指導\9.10\9.10新生訓練第一天\DSC_3643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19242" y="2816491"/>
            <a:ext cx="1887430" cy="1077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9" name="Picture 10" descr="Z:\@活動照片\101.09.10~12-新生入學指導\09.11\02\DSC_8561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19242" y="3901832"/>
            <a:ext cx="1887430" cy="1130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1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3853" y="1362103"/>
            <a:ext cx="1701407" cy="1395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2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6993" y="1362103"/>
            <a:ext cx="1789004" cy="1395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11338" y="5085184"/>
            <a:ext cx="1723922" cy="1607642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</p:pic>
      <p:pic>
        <p:nvPicPr>
          <p:cNvPr id="15" name="圖片 14" descr="G:\衛保組照片\102.09.10新生AED訓練\DSC06937.JPG"/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6993" y="5085184"/>
            <a:ext cx="2026397" cy="1607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232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509" y="4858602"/>
            <a:ext cx="2167986" cy="1632902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4248" y="4858542"/>
            <a:ext cx="2112046" cy="1632962"/>
          </a:xfrm>
          <a:prstGeom prst="rect">
            <a:avLst/>
          </a:prstGeom>
        </p:spPr>
      </p:pic>
      <p:sp>
        <p:nvSpPr>
          <p:cNvPr id="7170" name="Rectangle 2"/>
          <p:cNvSpPr>
            <a:spLocks noGrp="1"/>
          </p:cNvSpPr>
          <p:nvPr>
            <p:ph type="body" idx="4294967295"/>
          </p:nvPr>
        </p:nvSpPr>
        <p:spPr>
          <a:xfrm>
            <a:off x="395290" y="1700213"/>
            <a:ext cx="8351837" cy="5075237"/>
          </a:xfrm>
        </p:spPr>
        <p:txBody>
          <a:bodyPr/>
          <a:lstStyle/>
          <a:p>
            <a:pPr defTabSz="912813" eaLnBrk="1" hangingPunct="1">
              <a:buFont typeface="Wingdings" pitchFamily="2" charset="2"/>
              <a:buNone/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  </a:t>
            </a:r>
            <a:endParaRPr lang="zh-TW" altLang="en-US" sz="28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82674" y="125760"/>
            <a:ext cx="8229600" cy="1143000"/>
          </a:xfrm>
        </p:spPr>
        <p:txBody>
          <a:bodyPr/>
          <a:lstStyle/>
          <a:p>
            <a:pPr algn="l" defTabSz="912813" eaLnBrk="1" hangingPunct="1"/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宿舍服務</a:t>
            </a:r>
          </a:p>
        </p:txBody>
      </p:sp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323527" y="1110722"/>
            <a:ext cx="8064897" cy="373794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marL="342900" indent="-342900" defTabSz="912813"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kumimoji="0" lang="zh-TW" altLang="en-US" sz="28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宿舍</a:t>
            </a:r>
            <a:r>
              <a:rPr kumimoji="0" lang="zh-TW" altLang="en-US" sz="28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設施</a:t>
            </a:r>
            <a:r>
              <a:rPr kumimoji="0" lang="zh-TW" altLang="en-US" sz="28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資源運用</a:t>
            </a:r>
            <a:endParaRPr kumimoji="0" lang="en-US" altLang="zh-TW" sz="28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defTabSz="912813"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sz="1200" b="1" dirty="0">
              <a:latin typeface="標楷體" pitchFamily="65" charset="-120"/>
              <a:ea typeface="標楷體" pitchFamily="65" charset="-120"/>
            </a:endParaRPr>
          </a:p>
          <a:p>
            <a:pPr marL="534988" lvl="1" indent="-261938" defTabSz="912813"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534988" algn="l"/>
              </a:tabLst>
              <a:defRPr/>
            </a:pPr>
            <a:r>
              <a:rPr kumimoji="0" lang="zh-TW" altLang="en-US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翠亨宿舍</a:t>
            </a:r>
            <a:r>
              <a:rPr kumimoji="0" lang="en-US" altLang="zh-TW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L</a:t>
            </a:r>
            <a:r>
              <a:rPr kumimoji="0" lang="zh-TW" altLang="en-US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棟「雨豆屋」外廣場：學生休閒</a:t>
            </a:r>
            <a:r>
              <a:rPr kumimoji="0" lang="zh-TW" altLang="en-US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、靜態</a:t>
            </a:r>
            <a:r>
              <a:rPr kumimoji="0" lang="zh-TW" altLang="en-US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藝文活動。</a:t>
            </a:r>
            <a:endParaRPr kumimoji="0" lang="en-US" altLang="zh-TW" sz="2000" b="1" dirty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  <a:p>
            <a:pPr marL="534988" lvl="1" indent="-261938" defTabSz="912813"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534988" algn="l"/>
              </a:tabLst>
              <a:defRPr/>
            </a:pPr>
            <a:r>
              <a:rPr kumimoji="0" lang="zh-TW" altLang="en-US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翠亨宿舍</a:t>
            </a:r>
            <a:r>
              <a:rPr kumimoji="0" lang="en-US" altLang="zh-TW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L</a:t>
            </a:r>
            <a:r>
              <a:rPr kumimoji="0" lang="zh-TW" altLang="en-US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棟「雨樹藝文空間」：學生休閒</a:t>
            </a:r>
            <a:r>
              <a:rPr kumimoji="0" lang="zh-TW" altLang="en-US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、研討活動</a:t>
            </a:r>
            <a:r>
              <a:rPr kumimoji="0" lang="zh-TW" altLang="en-US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kumimoji="0" lang="en-US" altLang="zh-TW" sz="2000" b="1" dirty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  <a:p>
            <a:pPr marL="534988" lvl="1" indent="-261938" defTabSz="912813"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534988" algn="l"/>
              </a:tabLst>
              <a:defRPr/>
            </a:pPr>
            <a:r>
              <a:rPr kumimoji="0" lang="zh-TW" altLang="en-US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武嶺宿舍區羽毛球場：學生休閒、交誼活動。</a:t>
            </a:r>
            <a:endParaRPr kumimoji="0" lang="en-US" altLang="zh-TW" sz="2000" b="1" dirty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  <a:p>
            <a:pPr marL="534988" lvl="1" indent="-261938" defTabSz="912813"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534988" algn="l"/>
              </a:tabLst>
              <a:defRPr/>
            </a:pPr>
            <a:r>
              <a:rPr kumimoji="0" lang="zh-TW" altLang="en-US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武嶺宿舍國際村交誼廳、廣場：學生休閒</a:t>
            </a:r>
            <a:r>
              <a:rPr kumimoji="0" lang="zh-TW" altLang="en-US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、交誼</a:t>
            </a:r>
            <a:r>
              <a:rPr kumimoji="0" lang="zh-TW" altLang="en-US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活動。</a:t>
            </a:r>
            <a:endParaRPr kumimoji="0" lang="en-US" altLang="zh-TW" sz="2000" b="1" dirty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  <a:p>
            <a:pPr marL="534988" lvl="1" indent="-261938" defTabSz="912813"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534988" algn="l"/>
              </a:tabLst>
              <a:defRPr/>
            </a:pPr>
            <a:r>
              <a:rPr kumimoji="0" lang="zh-TW" altLang="en-US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武嶺宿舍區會議室：學生休閒、</a:t>
            </a:r>
            <a:r>
              <a:rPr kumimoji="0" lang="zh-TW" altLang="en-US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研</a:t>
            </a:r>
            <a:r>
              <a:rPr kumimoji="0" lang="zh-TW" altLang="en-US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討</a:t>
            </a:r>
            <a:r>
              <a:rPr kumimoji="0" lang="zh-TW" altLang="en-US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活動。</a:t>
            </a:r>
            <a:endParaRPr kumimoji="0" lang="en-US" altLang="zh-TW" sz="2000" b="1" dirty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  <a:p>
            <a:pPr marL="622300" lvl="1" indent="-349250" defTabSz="912813"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tabLst>
                <a:tab pos="534988" algn="l"/>
              </a:tabLst>
              <a:defRPr/>
            </a:pPr>
            <a:r>
              <a:rPr kumimoji="0" lang="zh-TW" altLang="en-US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 採</a:t>
            </a:r>
            <a:r>
              <a:rPr kumimoji="0"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申請使用管理，至少提前一日完成申請，並持核准文件</a:t>
            </a:r>
            <a:r>
              <a:rPr kumimoji="0" lang="zh-TW" altLang="en-US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交</a:t>
            </a:r>
            <a:endParaRPr kumimoji="0" lang="en-US" altLang="zh-TW" sz="20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622300" lvl="1" indent="-349250" defTabSz="912813"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tabLst>
                <a:tab pos="534988" algn="l"/>
              </a:tabLst>
              <a:defRPr/>
            </a:pPr>
            <a:r>
              <a:rPr kumimoji="0"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kumimoji="0" lang="zh-TW" altLang="en-US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宿服務</a:t>
            </a:r>
            <a:r>
              <a:rPr kumimoji="0"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中心，以保留使用權。使用後，請配合復原、</a:t>
            </a:r>
            <a:r>
              <a:rPr kumimoji="0" lang="zh-TW" altLang="en-US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清潔。</a:t>
            </a:r>
            <a:endParaRPr kumimoji="0" lang="en-US" altLang="zh-TW" sz="20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273050" lvl="1" defTabSz="912813"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tabLst>
                <a:tab pos="534988" algn="l"/>
              </a:tabLst>
              <a:defRPr/>
            </a:pPr>
            <a:r>
              <a:rPr kumimoji="0" lang="en-US" altLang="zh-TW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6.</a:t>
            </a:r>
            <a:r>
              <a:rPr kumimoji="0" lang="zh-TW" altLang="en-US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自習</a:t>
            </a:r>
            <a:r>
              <a:rPr kumimoji="0" lang="zh-TW" altLang="en-US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空間</a:t>
            </a:r>
            <a:r>
              <a:rPr kumimoji="0" lang="zh-TW" altLang="en-US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（</a:t>
            </a:r>
            <a:r>
              <a:rPr kumimoji="0" lang="en-US" altLang="zh-TW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B</a:t>
            </a:r>
            <a:r>
              <a:rPr kumimoji="0" lang="zh-TW" altLang="en-US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kumimoji="0" lang="en-US" altLang="zh-TW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E</a:t>
            </a:r>
            <a:r>
              <a:rPr kumimoji="0" lang="zh-TW" altLang="en-US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kumimoji="0" lang="en-US" altLang="zh-TW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F</a:t>
            </a:r>
            <a:r>
              <a:rPr kumimoji="0" lang="zh-TW" altLang="en-US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、雨豆屋、聽濤堂）：採自由使用管理</a:t>
            </a:r>
            <a:r>
              <a:rPr kumimoji="0" lang="zh-TW" altLang="en-US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，</a:t>
            </a:r>
            <a:endParaRPr kumimoji="0" lang="en-US" altLang="zh-TW" sz="2000" b="1" dirty="0" smtClean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  <a:p>
            <a:pPr lvl="1" defTabSz="912813"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kumimoji="0" lang="zh-TW" altLang="en-US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嚴禁佔位</a:t>
            </a:r>
            <a:r>
              <a:rPr kumimoji="0" lang="zh-TW" altLang="en-US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、影響他人使用等行為，請配合維護週邊</a:t>
            </a:r>
            <a:r>
              <a:rPr kumimoji="0" lang="zh-TW" altLang="en-US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清潔。</a:t>
            </a:r>
            <a:endParaRPr kumimoji="0" lang="en-US" altLang="zh-TW" sz="2000" b="1" dirty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AutoShap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388424" y="6165304"/>
            <a:ext cx="647700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kumimoji="0" lang="zh-TW" altLang="en-US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495" y="4858602"/>
            <a:ext cx="2158315" cy="1632902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6810" y="4859557"/>
            <a:ext cx="2067438" cy="164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0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body" idx="4294967295"/>
          </p:nvPr>
        </p:nvSpPr>
        <p:spPr>
          <a:xfrm>
            <a:off x="395290" y="2060848"/>
            <a:ext cx="8351837" cy="2952328"/>
          </a:xfrm>
        </p:spPr>
        <p:txBody>
          <a:bodyPr/>
          <a:lstStyle/>
          <a:p>
            <a:pPr defTabSz="912813" eaLnBrk="1" hangingPunct="1">
              <a:buFont typeface="Wingdings" pitchFamily="2" charset="2"/>
              <a:buNone/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  </a:t>
            </a:r>
            <a:endParaRPr lang="zh-TW" altLang="en-US" sz="28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257597"/>
            <a:ext cx="8229600" cy="1143000"/>
          </a:xfrm>
        </p:spPr>
        <p:txBody>
          <a:bodyPr/>
          <a:lstStyle/>
          <a:p>
            <a:pPr algn="l" defTabSz="912813" eaLnBrk="1" hangingPunct="1"/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宿舍服務</a:t>
            </a:r>
          </a:p>
        </p:txBody>
      </p:sp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467544" y="1394767"/>
            <a:ext cx="7560840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marL="457200" indent="-457200" defTabSz="912813" fontAlgn="auto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kumimoji="0" lang="zh-TW" altLang="en-US" sz="28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居住安全</a:t>
            </a:r>
            <a:endParaRPr kumimoji="0" lang="en-US" altLang="zh-TW" sz="2800" b="1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67544" y="1934128"/>
            <a:ext cx="7128792" cy="232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marL="836613" indent="-342900" defTabSz="912813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zh-TW" altLang="en-US" sz="2000" b="1" dirty="0" smtClean="0">
                <a:latin typeface="標楷體" pitchFamily="65" charset="-120"/>
                <a:ea typeface="標楷體" pitchFamily="65" charset="-120"/>
              </a:rPr>
              <a:t>秋</a:t>
            </a:r>
            <a:r>
              <a:rPr kumimoji="0" lang="zh-TW" altLang="en-US" sz="2000" b="1" dirty="0">
                <a:latin typeface="標楷體" pitchFamily="65" charset="-120"/>
                <a:ea typeface="標楷體" pitchFamily="65" charset="-120"/>
              </a:rPr>
              <a:t>冬時節，柴山獼猴、流浪犬活動頻繁，其範圍將擴大至本校校區，並以學生宿舍區為主。如何與生態共生已是必修的課題，宿舍服務中心除配合總務處業管規範加強宣導外，特請提醒同學注意個人安全、結伴行動，宿舍</a:t>
            </a:r>
            <a:r>
              <a:rPr kumimoji="0" lang="zh-TW" altLang="en-US" sz="2000" b="1" dirty="0" smtClean="0">
                <a:latin typeface="標楷體" pitchFamily="65" charset="-120"/>
                <a:ea typeface="標楷體" pitchFamily="65" charset="-120"/>
              </a:rPr>
              <a:t>寢室勿留置</a:t>
            </a:r>
            <a:r>
              <a:rPr kumimoji="0" lang="zh-TW" altLang="en-US" sz="2000" b="1" dirty="0">
                <a:latin typeface="標楷體" pitchFamily="65" charset="-120"/>
                <a:ea typeface="標楷體" pitchFamily="65" charset="-120"/>
              </a:rPr>
              <a:t>食物、門窗關緊，注意手拿</a:t>
            </a:r>
            <a:r>
              <a:rPr kumimoji="0" lang="zh-TW" altLang="en-US" sz="2000" b="1" dirty="0" smtClean="0">
                <a:latin typeface="標楷體" pitchFamily="65" charset="-120"/>
                <a:ea typeface="標楷體" pitchFamily="65" charset="-120"/>
              </a:rPr>
              <a:t>物品遠離</a:t>
            </a:r>
            <a:r>
              <a:rPr kumimoji="0" lang="zh-TW" altLang="en-US" sz="2000" b="1" dirty="0">
                <a:latin typeface="標楷體" pitchFamily="65" charset="-120"/>
                <a:ea typeface="標楷體" pitchFamily="65" charset="-120"/>
              </a:rPr>
              <a:t>獼猴，可以背包、提袋手持驅趕，以避免遭遇搶劫事件</a:t>
            </a:r>
            <a:r>
              <a:rPr kumimoji="0" lang="zh-TW" altLang="en-US" sz="2000" b="1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kumimoji="0" lang="en-US" altLang="zh-TW" sz="2000" b="1" dirty="0" smtClean="0">
              <a:latin typeface="標楷體" pitchFamily="65" charset="-120"/>
              <a:ea typeface="標楷體" pitchFamily="65" charset="-120"/>
            </a:endParaRPr>
          </a:p>
          <a:p>
            <a:pPr marL="836613" indent="-342900" defTabSz="912813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zh-TW" altLang="en-US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武</a:t>
            </a:r>
            <a:r>
              <a:rPr kumimoji="0"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二</a:t>
            </a:r>
            <a:r>
              <a:rPr kumimoji="0" lang="zh-TW" altLang="en-US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村每間窗戶加木條以防範獼猴入侵</a:t>
            </a:r>
            <a:endParaRPr kumimoji="0" lang="en-US" altLang="zh-TW" sz="20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424" y="6165304"/>
            <a:ext cx="647700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kumimoji="0" lang="zh-TW" altLang="en-US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10" name="Picture 2" descr="\\陳妙的電腦\Shar\102工讀生\佳錡\images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84619" y="4653136"/>
            <a:ext cx="2179950" cy="1720990"/>
          </a:xfrm>
          <a:prstGeom prst="rect">
            <a:avLst/>
          </a:prstGeom>
          <a:noFill/>
        </p:spPr>
      </p:pic>
      <p:pic>
        <p:nvPicPr>
          <p:cNvPr id="11" name="Picture 3" descr="\\陳妙的電腦\Shar\102工讀生\佳錡\l1FqsUuk5JPEze18jdMIfg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3143" y="4429571"/>
            <a:ext cx="2779639" cy="2168119"/>
          </a:xfrm>
          <a:prstGeom prst="rect">
            <a:avLst/>
          </a:prstGeom>
          <a:noFill/>
        </p:spPr>
      </p:pic>
      <p:pic>
        <p:nvPicPr>
          <p:cNvPr id="12" name="Picture 4" descr="\\陳妙的電腦\Shar\102工讀生\佳錡\LA11_002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6657" y="4653136"/>
            <a:ext cx="2197962" cy="1720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2874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body" idx="4294967295"/>
          </p:nvPr>
        </p:nvSpPr>
        <p:spPr>
          <a:xfrm>
            <a:off x="395290" y="1700213"/>
            <a:ext cx="8351837" cy="5075237"/>
          </a:xfrm>
        </p:spPr>
        <p:txBody>
          <a:bodyPr/>
          <a:lstStyle/>
          <a:p>
            <a:pPr defTabSz="912813" eaLnBrk="1" hangingPunct="1">
              <a:buFont typeface="Wingdings" pitchFamily="2" charset="2"/>
              <a:buNone/>
            </a:pPr>
            <a:r>
              <a:rPr lang="zh-TW" altLang="en-US" sz="2800" b="1" smtClean="0">
                <a:latin typeface="標楷體" pitchFamily="65" charset="-120"/>
                <a:ea typeface="標楷體" pitchFamily="65" charset="-120"/>
              </a:rPr>
              <a:t>  </a:t>
            </a:r>
            <a:endParaRPr lang="zh-TW" altLang="en-US" sz="280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defTabSz="912813" eaLnBrk="1" hangingPunct="1"/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宿舍服務</a:t>
            </a:r>
          </a:p>
        </p:txBody>
      </p:sp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467544" y="1317823"/>
            <a:ext cx="7776864" cy="375487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marL="342900" indent="-342900" defTabSz="912813" fontAlgn="auto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kumimoji="0" lang="zh-TW" altLang="en-US" sz="28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社團</a:t>
            </a:r>
            <a:r>
              <a:rPr kumimoji="0" lang="zh-TW" altLang="en-US" sz="28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、迎新活動協助：</a:t>
            </a:r>
            <a:endParaRPr kumimoji="0" lang="en-US" altLang="zh-TW" sz="2800" b="1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493713" indent="14288" defTabSz="912813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學生宿舍係住宿學生所共用生活的環境，經營管理亦以學生宿舍經費專款支應，凡行政單位、各院系所舉辦各項活動，均請事先透過宿委會協調宿舍服務中心配合辦理，並請於活動企劃書內載明配合事項，以確保學生宿舍安寧、清靜，俾維護校園安全、純淨。</a:t>
            </a:r>
            <a:endParaRPr kumimoji="0" lang="en-US" altLang="zh-TW" sz="2000" b="1" dirty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  <a:p>
            <a:pPr marL="479425" indent="14288" defTabSz="912813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kumimoji="0" lang="en-US" altLang="zh-TW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102</a:t>
            </a:r>
            <a:r>
              <a:rPr kumimoji="0" lang="zh-TW" altLang="en-US" sz="20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學年暑期發現有社團學生活動前未配合管理規範先辦理住宿申請，未申請住宿佔用寢室等未配合時程退宿之不當行為，諸般行為均與校長「提升學生自我期許」、「培養山海胸襟」理念出現差異，請各有關院系所配合學生宿舍管理規範，共同提升學生應有生活、品德規範</a:t>
            </a:r>
            <a:r>
              <a:rPr kumimoji="0" lang="zh-TW" altLang="en-US" sz="20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kumimoji="0" lang="en-US" altLang="zh-TW" sz="2000" b="1" dirty="0" smtClean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AutoShape 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424" y="6165304"/>
            <a:ext cx="647700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kumimoji="0" lang="zh-TW" altLang="en-US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74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body" idx="4294967295"/>
          </p:nvPr>
        </p:nvSpPr>
        <p:spPr>
          <a:xfrm>
            <a:off x="467544" y="1268760"/>
            <a:ext cx="8351837" cy="504651"/>
          </a:xfrm>
        </p:spPr>
        <p:txBody>
          <a:bodyPr/>
          <a:lstStyle/>
          <a:p>
            <a:pPr defTabSz="912813" eaLnBrk="1" hangingPunct="1">
              <a:buFont typeface="Wingdings" panose="05000000000000000000" pitchFamily="2" charset="2"/>
              <a:buChar char="Ø"/>
            </a:pPr>
            <a:r>
              <a:rPr lang="zh-TW" altLang="zh-TW" sz="28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宿舍違規行為防處</a:t>
            </a:r>
            <a:r>
              <a:rPr lang="zh-TW" altLang="en-US" sz="28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28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912813" eaLnBrk="1" hangingPunct="1">
              <a:buFont typeface="Wingdings" pitchFamily="2" charset="2"/>
              <a:buNone/>
            </a:pPr>
            <a:endParaRPr lang="zh-TW" altLang="en-US" sz="28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defTabSz="912813" eaLnBrk="1" hangingPunct="1"/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宿舍服務</a:t>
            </a:r>
          </a:p>
        </p:txBody>
      </p:sp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539552" y="2190449"/>
            <a:ext cx="7344816" cy="132343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marL="536575">
              <a:spcBef>
                <a:spcPts val="600"/>
              </a:spcBef>
            </a:pPr>
            <a:r>
              <a:rPr lang="zh-TW" altLang="zh-TW" sz="2000" b="1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因應</a:t>
            </a:r>
            <a:r>
              <a:rPr lang="zh-TW" altLang="zh-TW" sz="2000" b="1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學期開始學生「進住」，近期已配合「宿舍訪查」工作，加強巡查及監看等安全維護工作，另持續配合學生宿舍管理規範加強宣導糾舉，將「異性進入寢室活動」列為重點防範要求，以確保學生宿舍安全</a:t>
            </a:r>
            <a:r>
              <a:rPr lang="zh-TW" altLang="zh-TW" sz="2000" b="1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kumimoji="0" lang="en-US" altLang="zh-TW" sz="2000" b="1" dirty="0"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AutoShape 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424" y="6165304"/>
            <a:ext cx="647700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kumimoji="0" lang="zh-TW" altLang="en-US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77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諮職組</a:t>
            </a:r>
            <a:endParaRPr lang="zh-TW" altLang="en-US" dirty="0" smtClean="0">
              <a:solidFill>
                <a:srgbClr val="FF0000"/>
              </a:solidFill>
            </a:endParaRPr>
          </a:p>
        </p:txBody>
      </p:sp>
      <p:sp>
        <p:nvSpPr>
          <p:cNvPr id="5123" name="文字版面配置區 2"/>
          <p:cNvSpPr>
            <a:spLocks noGrp="1"/>
          </p:cNvSpPr>
          <p:nvPr>
            <p:ph idx="1"/>
          </p:nvPr>
        </p:nvSpPr>
        <p:spPr>
          <a:xfrm>
            <a:off x="539552" y="1412776"/>
            <a:ext cx="8353425" cy="5139952"/>
          </a:xfrm>
        </p:spPr>
        <p:txBody>
          <a:bodyPr/>
          <a:lstStyle/>
          <a:p>
            <a:pPr marL="895350" indent="-360363" defTabSz="912813" eaLnBrk="1" hangingPunct="1">
              <a:spcBef>
                <a:spcPts val="600"/>
              </a:spcBef>
            </a:pPr>
            <a:r>
              <a:rPr lang="zh-TW" altLang="zh-TW" sz="2400" dirty="0">
                <a:latin typeface="標楷體" pitchFamily="65" charset="-120"/>
                <a:ea typeface="標楷體" pitchFamily="65" charset="-120"/>
                <a:hlinkClick r:id="rId2" action="ppaction://hlinksldjump"/>
              </a:rPr>
              <a:t>大一及碩博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  <a:hlinkClick r:id="rId2" action="ppaction://hlinksldjump"/>
              </a:rPr>
              <a:t>班新生</a:t>
            </a:r>
            <a:r>
              <a:rPr lang="zh-TW" altLang="zh-TW" sz="2400" dirty="0">
                <a:latin typeface="標楷體" pitchFamily="65" charset="-120"/>
                <a:ea typeface="標楷體" pitchFamily="65" charset="-120"/>
                <a:hlinkClick r:id="rId2" action="ppaction://hlinksldjump"/>
              </a:rPr>
              <a:t>心理測驗解釋暨班級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  <a:hlinkClick r:id="rId2" action="ppaction://hlinksldjump"/>
              </a:rPr>
              <a:t>座談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895350" indent="-360363" defTabSz="912813" eaLnBrk="1" hangingPunct="1">
              <a:spcBef>
                <a:spcPts val="600"/>
              </a:spcBef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  <a:hlinkClick r:id="rId3" action="ppaction://hlinksldjump"/>
              </a:rPr>
              <a:t>新生職涯活動～我的志願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  <a:hlinkClick r:id="rId3" action="ppaction://hlinksldjump"/>
              </a:rPr>
              <a:t>卡片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895350" indent="-360363" defTabSz="912813" eaLnBrk="1" hangingPunct="1">
              <a:spcBef>
                <a:spcPts val="600"/>
              </a:spcBef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  <a:hlinkClick r:id="rId4" action="ppaction://hlinksldjump"/>
              </a:rPr>
              <a:t>逆境中的力量～大學生沙盤成長團體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895350" indent="-360363" defTabSz="912813" eaLnBrk="1" hangingPunct="1">
              <a:spcBef>
                <a:spcPts val="600"/>
              </a:spcBef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  <a:hlinkClick r:id="rId5" action="ppaction://hlinksldjump"/>
              </a:rPr>
              <a:t>你今天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  <a:hlinkClick r:id="rId5" action="ppaction://hlinksldjump"/>
              </a:rPr>
              <a:t>『L.O.L.』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  <a:hlinkClick r:id="rId5" action="ppaction://hlinksldjump"/>
              </a:rPr>
              <a:t>了嗎～</a:t>
            </a:r>
            <a:r>
              <a:rPr lang="zh-TW" altLang="zh-TW" sz="2400" dirty="0">
                <a:latin typeface="標楷體" pitchFamily="65" charset="-120"/>
                <a:ea typeface="標楷體" pitchFamily="65" charset="-120"/>
                <a:hlinkClick r:id="rId5" action="ppaction://hlinksldjump"/>
              </a:rPr>
              <a:t>研究生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  <a:hlinkClick r:id="rId5" action="ppaction://hlinksldjump"/>
              </a:rPr>
              <a:t>EQ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  <a:hlinkClick r:id="rId5" action="ppaction://hlinksldjump"/>
              </a:rPr>
              <a:t>成長</a:t>
            </a:r>
            <a:r>
              <a:rPr lang="zh-TW" altLang="zh-TW" sz="2400" dirty="0">
                <a:latin typeface="標楷體" pitchFamily="65" charset="-120"/>
                <a:ea typeface="標楷體" pitchFamily="65" charset="-120"/>
                <a:hlinkClick r:id="rId5" action="ppaction://hlinksldjump"/>
              </a:rPr>
              <a:t>團體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895350" indent="-360363" defTabSz="912813" eaLnBrk="1" hangingPunct="1">
              <a:spcBef>
                <a:spcPts val="600"/>
              </a:spcBef>
            </a:pPr>
            <a:r>
              <a:rPr lang="zh-TW" altLang="zh-TW" sz="2400" dirty="0">
                <a:latin typeface="標楷體" pitchFamily="65" charset="-120"/>
                <a:ea typeface="標楷體" pitchFamily="65" charset="-120"/>
                <a:hlinkClick r:id="rId6" action="ppaction://hlinksldjump"/>
              </a:rPr>
              <a:t>性別平等座談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  <a:hlinkClick r:id="rId6" action="ppaction://hlinksldjump"/>
              </a:rPr>
              <a:t>～</a:t>
            </a:r>
            <a:r>
              <a:rPr lang="zh-TW" altLang="zh-TW" sz="2400" dirty="0">
                <a:latin typeface="標楷體" pitchFamily="65" charset="-120"/>
                <a:ea typeface="標楷體" pitchFamily="65" charset="-120"/>
                <a:hlinkClick r:id="rId6" action="ppaction://hlinksldjump"/>
              </a:rPr>
              <a:t>愛的雙人舞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895350" indent="-360363" defTabSz="912813" eaLnBrk="1" hangingPunct="1">
              <a:spcBef>
                <a:spcPts val="600"/>
              </a:spcBef>
            </a:pPr>
            <a:r>
              <a:rPr lang="zh-TW" altLang="zh-TW" sz="2400" dirty="0">
                <a:latin typeface="標楷體" pitchFamily="65" charset="-120"/>
                <a:ea typeface="標楷體" pitchFamily="65" charset="-120"/>
                <a:hlinkClick r:id="rId7" action="ppaction://hlinksldjump"/>
              </a:rPr>
              <a:t>「與師長談心」系列活動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  <a:hlinkClick r:id="rId7" action="ppaction://hlinksldjump"/>
              </a:rPr>
              <a:t>～談心、調心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534988" indent="0" defTabSz="912813" eaLnBrk="1" hangingPunct="1">
              <a:spcBef>
                <a:spcPts val="600"/>
              </a:spcBef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  <a:hlinkClick r:id="rId8" action="ppaction://hlinksldjump"/>
              </a:rPr>
              <a:t>導師知能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  <a:hlinkClick r:id="rId8" action="ppaction://hlinksldjump"/>
              </a:rPr>
              <a:t>: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  <a:hlinkClick r:id="rId8" action="ppaction://hlinksldjump"/>
              </a:rPr>
              <a:t>了解焦慮 了解焦慮疾患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534988" indent="0" defTabSz="912813" eaLnBrk="1" hangingPunct="1">
              <a:spcBef>
                <a:spcPts val="600"/>
              </a:spcBef>
            </a:pP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  <a:hlinkClick r:id="rId9" action="ppaction://hlinksldjump"/>
              </a:rPr>
              <a:t>讀好書心得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9" action="ppaction://hlinksldjump"/>
              </a:rPr>
              <a:t>競賽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9" action="ppaction://hlinksldjump"/>
              </a:rPr>
              <a:t>~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  <a:hlinkClick r:id="rId9" action="ppaction://hlinksldjump"/>
              </a:rPr>
              <a:t>開啟您創意的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9" action="ppaction://hlinksldjump"/>
              </a:rPr>
              <a:t>天空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34988" indent="0" defTabSz="912813" eaLnBrk="1" hangingPunct="1">
              <a:spcBef>
                <a:spcPts val="600"/>
              </a:spcBef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  <a:hlinkClick r:id="rId10" action="ppaction://hlinksldjump"/>
              </a:rPr>
              <a:t>研發替代役企業徵才系列活動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534988" indent="0" defTabSz="912813" eaLnBrk="1" hangingPunct="1">
              <a:spcBef>
                <a:spcPts val="600"/>
              </a:spcBef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  <a:hlinkClick r:id="rId11" action="ppaction://hlinksldjump"/>
              </a:rPr>
              <a:t>資源教室介紹與功能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534988" indent="0" defTabSz="912813" eaLnBrk="1" hangingPunct="1">
              <a:spcBef>
                <a:spcPts val="600"/>
              </a:spcBef>
            </a:pPr>
            <a:r>
              <a:rPr lang="en-US" altLang="zh-TW" sz="2400" dirty="0" smtClean="0">
                <a:latin typeface="標楷體" pitchFamily="65" charset="-120"/>
                <a:ea typeface="標楷體" pitchFamily="65" charset="-120"/>
                <a:hlinkClick r:id="rId12" action="ppaction://hlinksldjump"/>
              </a:rPr>
              <a:t>102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  <a:hlinkClick r:id="rId12" action="ppaction://hlinksldjump"/>
              </a:rPr>
              <a:t>學年度第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  <a:hlinkClick r:id="rId12" action="ppaction://hlinksldjump"/>
              </a:rPr>
              <a:t>1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  <a:hlinkClick r:id="rId12" action="ppaction://hlinksldjump"/>
              </a:rPr>
              <a:t>學期資源教室特殊需求學生一覽表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534988" indent="0" defTabSz="912813" eaLnBrk="1" hangingPunct="1">
              <a:spcBef>
                <a:spcPts val="600"/>
              </a:spcBef>
            </a:pP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124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86717768-A4A2-4881-84A0-F207D8C12EC6}" type="slidenum">
              <a:rPr lang="zh-TW" altLang="en-US" sz="1400" smtClean="0"/>
              <a:pPr eaLnBrk="1" hangingPunct="1">
                <a:spcBef>
                  <a:spcPct val="0"/>
                </a:spcBef>
                <a:buFontTx/>
                <a:buNone/>
              </a:pPr>
              <a:t>54</a:t>
            </a:fld>
            <a:endParaRPr lang="en-US" altLang="zh-TW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內容版面配置區 2"/>
          <p:cNvSpPr>
            <a:spLocks noGrp="1"/>
          </p:cNvSpPr>
          <p:nvPr>
            <p:ph idx="4294967295"/>
          </p:nvPr>
        </p:nvSpPr>
        <p:spPr>
          <a:xfrm>
            <a:off x="251520" y="1623453"/>
            <a:ext cx="5472608" cy="4824536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1800" dirty="0" smtClean="0">
                <a:latin typeface="標楷體" pitchFamily="65" charset="-120"/>
                <a:ea typeface="標楷體" pitchFamily="65" charset="-120"/>
              </a:rPr>
              <a:t>為協助大一及碩博班新生有良好的入學適應、了解自我個性及目前情緒狀態，諮商與職涯發展組已於新生入學指導日安排全校大一新生進行「身心健康自我檢視量表」及「賴氏人格」兩份測驗，並由系所輔導老師們於</a:t>
            </a:r>
            <a:r>
              <a:rPr lang="en-US" altLang="zh-TW" sz="1800" dirty="0" smtClean="0">
                <a:latin typeface="標楷體" pitchFamily="65" charset="-120"/>
                <a:ea typeface="標楷體" pitchFamily="65" charset="-120"/>
              </a:rPr>
              <a:t>9~11</a:t>
            </a:r>
            <a:r>
              <a:rPr lang="zh-TW" altLang="zh-TW" sz="1800" dirty="0" smtClean="0">
                <a:latin typeface="標楷體" pitchFamily="65" charset="-120"/>
                <a:ea typeface="標楷體" pitchFamily="65" charset="-120"/>
              </a:rPr>
              <a:t>月之間至各系所進行『心理測驗解釋暨班級座談』</a:t>
            </a: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None/>
            </a:pPr>
            <a:endParaRPr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None/>
            </a:pPr>
            <a:r>
              <a:rPr lang="zh-TW" altLang="en-US" sz="22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sz="20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主題：</a:t>
            </a:r>
            <a:r>
              <a:rPr lang="en-US" altLang="zh-TW" sz="20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【</a:t>
            </a:r>
            <a:r>
              <a:rPr lang="zh-TW" altLang="en-US" sz="20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大學部主題</a:t>
            </a:r>
            <a:r>
              <a:rPr lang="en-US" altLang="zh-TW" sz="20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】</a:t>
            </a:r>
            <a:r>
              <a:rPr lang="zh-TW" altLang="en-US" sz="20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讓我們的心充滿力量</a:t>
            </a:r>
            <a:endParaRPr lang="en-US" altLang="zh-TW" sz="20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None/>
            </a:pPr>
            <a:r>
              <a:rPr lang="zh-TW" altLang="en-US" sz="20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          </a:t>
            </a:r>
            <a:r>
              <a:rPr lang="en-US" altLang="zh-TW" sz="20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【</a:t>
            </a:r>
            <a:r>
              <a:rPr lang="zh-TW" altLang="en-US" sz="20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研究所主題</a:t>
            </a:r>
            <a:r>
              <a:rPr lang="en-US" altLang="zh-TW" sz="20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】</a:t>
            </a:r>
            <a:r>
              <a:rPr lang="zh-TW" altLang="en-US" sz="20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在壓力中學著自在</a:t>
            </a:r>
            <a:endParaRPr lang="en-US" altLang="zh-TW" sz="20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None/>
            </a:pPr>
            <a:r>
              <a:rPr lang="zh-TW" altLang="en-US" sz="20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zh-TW" sz="20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講師：</a:t>
            </a:r>
            <a:r>
              <a:rPr lang="zh-TW" altLang="en-US" sz="20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諮職組輔導老師群</a:t>
            </a:r>
            <a:endParaRPr lang="zh-TW" altLang="zh-TW" sz="20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None/>
            </a:pPr>
            <a:r>
              <a:rPr lang="zh-TW" altLang="en-US" sz="20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zh-TW" sz="20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時間：</a:t>
            </a:r>
            <a:r>
              <a:rPr lang="en-US" altLang="zh-TW" sz="20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zh-TW" sz="20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0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9~11</a:t>
            </a:r>
            <a:r>
              <a:rPr lang="zh-TW" altLang="zh-TW" sz="20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月</a:t>
            </a:r>
          </a:p>
          <a:p>
            <a:pPr>
              <a:buFont typeface="Wingdings" pitchFamily="2" charset="2"/>
              <a:buNone/>
            </a:pPr>
            <a:r>
              <a:rPr lang="zh-TW" altLang="en-US" sz="20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zh-TW" sz="20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地點：</a:t>
            </a:r>
            <a:r>
              <a:rPr lang="zh-TW" altLang="en-US" sz="20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各系所教室</a:t>
            </a:r>
            <a:endParaRPr lang="en-US" altLang="zh-TW" sz="20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None/>
            </a:pPr>
            <a:r>
              <a:rPr lang="zh-TW" altLang="en-US" sz="20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    場次：約</a:t>
            </a:r>
            <a:r>
              <a:rPr lang="en-US" altLang="zh-TW" sz="20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50</a:t>
            </a:r>
            <a:r>
              <a:rPr lang="zh-TW" altLang="en-US" sz="20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餘場</a:t>
            </a:r>
            <a:endParaRPr lang="en-US" altLang="zh-TW" sz="20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None/>
            </a:pPr>
            <a:r>
              <a:rPr lang="zh-TW" altLang="en-US" sz="20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    人數：預計將有</a:t>
            </a:r>
            <a:r>
              <a:rPr lang="en-US" altLang="zh-TW" sz="20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1800</a:t>
            </a:r>
            <a:r>
              <a:rPr lang="zh-TW" altLang="en-US" sz="20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餘位學生參加。</a:t>
            </a:r>
            <a:endParaRPr lang="zh-TW" altLang="zh-TW" sz="20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536" y="116632"/>
            <a:ext cx="8229600" cy="1143000"/>
          </a:xfrm>
        </p:spPr>
        <p:txBody>
          <a:bodyPr/>
          <a:lstStyle/>
          <a:p>
            <a:r>
              <a:rPr lang="zh-TW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大一及碩博班新生</a:t>
            </a:r>
            <a:r>
              <a:rPr lang="en-US" altLang="zh-TW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zh-TW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心理測驗解釋暨班級座談</a:t>
            </a:r>
            <a:endParaRPr lang="zh-TW" altLang="en-US" sz="36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148" name="Picture 3" descr="C:\Documents and Settings\user\桌面\壓縮照片\壓縮舊檔案\DSCF908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152" y="5013176"/>
            <a:ext cx="2520280" cy="1763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4" descr="C:\Documents and Settings\user\桌面\壓縮照片\壓縮舊檔案\DSCN051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152" y="3130274"/>
            <a:ext cx="2520280" cy="1810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5" descr="C:\Documents and Settings\user\桌面\壓縮照片\壓縮舊檔案\DSCF906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1976" y="1449412"/>
            <a:ext cx="2520280" cy="1656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5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148064" y="6165304"/>
            <a:ext cx="647700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kumimoji="0" lang="zh-TW" altLang="en-US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39863"/>
            <a:ext cx="4091314" cy="6836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626868" y="2132856"/>
            <a:ext cx="416115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altLang="zh-TW" sz="2000" kern="0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pPr lvl="0"/>
            <a:r>
              <a:rPr lang="en-US" altLang="zh-TW" sz="2000" kern="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9/7</a:t>
            </a:r>
            <a:r>
              <a:rPr lang="zh-TW" altLang="zh-TW" sz="2000" kern="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大</a:t>
            </a:r>
            <a:r>
              <a:rPr lang="zh-TW" altLang="zh-TW" sz="2000" kern="0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一新生</a:t>
            </a:r>
            <a:r>
              <a:rPr lang="zh-TW" altLang="en-US" sz="2000" kern="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訓練時</a:t>
            </a:r>
            <a:r>
              <a:rPr lang="zh-TW" altLang="en-US" sz="2000" kern="0" dirty="0" smtClean="0">
                <a:solidFill>
                  <a:srgbClr val="C00000"/>
                </a:solidFill>
                <a:latin typeface="新細明體"/>
                <a:ea typeface="新細明體"/>
              </a:rPr>
              <a:t>，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我的志願卡片」填寫活動，共有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969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位新生完成填寫，諮職組於一年後，將這張明信片寄給學生，期許學生收到這張明信片後，引發學生檢視過去一年來的作為，再次思考自己是否有朝著「我的志願」前進、努力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23528" y="332656"/>
            <a:ext cx="529208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新生職涯活動</a:t>
            </a:r>
            <a:endParaRPr lang="en-US" altLang="zh-TW" sz="36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en-US" altLang="zh-TW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</a:t>
            </a:r>
            <a:r>
              <a:rPr lang="zh-TW" altLang="zh-TW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</a:t>
            </a:r>
            <a:r>
              <a:rPr lang="zh-TW" altLang="zh-TW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的志願</a:t>
            </a:r>
            <a:r>
              <a:rPr lang="zh-TW" altLang="zh-TW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卡片</a:t>
            </a:r>
            <a:endParaRPr lang="zh-TW" altLang="en-US" sz="3200" b="1" kern="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424" y="6179028"/>
            <a:ext cx="647700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kumimoji="0" lang="zh-TW" altLang="en-US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48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26666"/>
            <a:ext cx="7776864" cy="986110"/>
          </a:xfrm>
          <a:noFill/>
        </p:spPr>
        <p:txBody>
          <a:bodyPr>
            <a:noAutofit/>
          </a:bodyPr>
          <a:lstStyle/>
          <a:p>
            <a:pPr algn="l">
              <a:defRPr/>
            </a:pPr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逆境中的力量</a:t>
            </a:r>
            <a:r>
              <a:rPr lang="zh-TW" altLang="en-US" sz="32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～大學生沙盤成長團體</a:t>
            </a:r>
            <a:endParaRPr lang="zh-TW" altLang="en-US" sz="3200" b="1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171" name="內容版面配置區 2"/>
          <p:cNvSpPr>
            <a:spLocks noGrp="1"/>
          </p:cNvSpPr>
          <p:nvPr>
            <p:ph idx="1"/>
          </p:nvPr>
        </p:nvSpPr>
        <p:spPr>
          <a:xfrm>
            <a:off x="467544" y="1855961"/>
            <a:ext cx="4645794" cy="4453359"/>
          </a:xfrm>
        </p:spPr>
        <p:txBody>
          <a:bodyPr/>
          <a:lstStyle/>
          <a:p>
            <a:pPr>
              <a:buFontTx/>
              <a:buNone/>
            </a:pPr>
            <a:r>
              <a:rPr lang="zh-TW" altLang="en-US" sz="2400" dirty="0" smtClean="0"/>
              <a:t>   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在逆境裡的我們被問題包圍而難以脫身，壓力很大卻不願倒下，讓我們在沙子與物件的遊戲中探索這份力量。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Tx/>
              <a:buNone/>
            </a:pPr>
            <a:r>
              <a:rPr lang="zh-TW" altLang="en-US" sz="2400" dirty="0" smtClean="0"/>
              <a:t> 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 </a:t>
            </a:r>
            <a:endParaRPr lang="zh-TW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對象：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全體大學部學生</a:t>
            </a:r>
            <a:endParaRPr lang="zh-TW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地點：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L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棟宿舍團體諮商室</a:t>
            </a:r>
          </a:p>
          <a:p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時間：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10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22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日至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17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日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　　　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每週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二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晚上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6:30~8:30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，共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次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帶領者：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楊健生、陳裕朋實習心理師</a:t>
            </a:r>
            <a:endParaRPr lang="zh-TW" altLang="zh-TW" sz="20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172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4EDFD60-C5CC-41B8-BFAB-FBB5A573A9DF}" type="slidenum">
              <a:rPr lang="zh-TW" altLang="en-US" sz="1400" smtClean="0"/>
              <a:pPr eaLnBrk="1" hangingPunct="1">
                <a:spcBef>
                  <a:spcPct val="0"/>
                </a:spcBef>
                <a:buFontTx/>
                <a:buNone/>
              </a:pPr>
              <a:t>57</a:t>
            </a:fld>
            <a:endParaRPr lang="en-US" altLang="zh-TW" sz="1400" smtClean="0"/>
          </a:p>
        </p:txBody>
      </p:sp>
      <p:pic>
        <p:nvPicPr>
          <p:cNvPr id="7173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165" y="1628775"/>
            <a:ext cx="3311525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16416" y="6093296"/>
            <a:ext cx="647700" cy="576263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9128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7264" y="260648"/>
            <a:ext cx="8424936" cy="1144588"/>
          </a:xfrm>
          <a:noFill/>
        </p:spPr>
        <p:txBody>
          <a:bodyPr>
            <a:noAutofit/>
          </a:bodyPr>
          <a:lstStyle/>
          <a:p>
            <a:pPr algn="l">
              <a:defRPr/>
            </a:pPr>
            <a:r>
              <a:rPr lang="zh-TW" altLang="en-US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你今天</a:t>
            </a:r>
            <a:r>
              <a:rPr lang="en-US" altLang="zh-TW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『L.O.L.』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了嗎？</a:t>
            </a:r>
            <a:r>
              <a:rPr lang="zh-TW" altLang="en-US" sz="32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～</a:t>
            </a:r>
            <a:r>
              <a:rPr lang="zh-TW" altLang="zh-TW" sz="32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研究生</a:t>
            </a:r>
            <a:r>
              <a:rPr lang="en-US" altLang="zh-TW" sz="32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EQ</a:t>
            </a:r>
            <a:r>
              <a:rPr lang="zh-TW" altLang="en-US" sz="32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成長</a:t>
            </a:r>
            <a:r>
              <a:rPr lang="zh-TW" altLang="zh-TW" sz="32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團體</a:t>
            </a:r>
            <a:endParaRPr lang="zh-TW" altLang="zh-TW" sz="3200" b="1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195" name="內容版面配置區 2"/>
          <p:cNvSpPr>
            <a:spLocks noGrp="1"/>
          </p:cNvSpPr>
          <p:nvPr>
            <p:ph idx="1"/>
          </p:nvPr>
        </p:nvSpPr>
        <p:spPr>
          <a:xfrm>
            <a:off x="539105" y="1700213"/>
            <a:ext cx="4752975" cy="4525962"/>
          </a:xfrm>
        </p:spPr>
        <p:txBody>
          <a:bodyPr/>
          <a:lstStyle/>
          <a:p>
            <a:pPr>
              <a:buFontTx/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情緒總是環繞在我們身邊，時晴時雨，難以捉摸，有試著發現它、貼近它、或感受它嗎？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Tx/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讓我們一同探究它的奧秘。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Tx/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天天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Laugh Out Loud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～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Tx/>
              <a:buNone/>
            </a:pPr>
            <a:endParaRPr lang="zh-TW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對象：碩、博士研究生</a:t>
            </a:r>
          </a:p>
          <a:p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地點：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L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棟宿舍團體諮商室</a:t>
            </a:r>
          </a:p>
          <a:p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時間：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10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23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日至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18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日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　　　　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每週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三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晚上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6:30~8:30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，共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次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帶領者：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陳裕朋、楊健生實習心理師</a:t>
            </a:r>
            <a:endParaRPr lang="zh-TW" altLang="zh-TW" sz="20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196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CC20154B-1EA0-44E1-9E52-87F71749E6B3}" type="slidenum">
              <a:rPr lang="zh-TW" altLang="en-US" sz="1400" smtClean="0"/>
              <a:pPr eaLnBrk="1" hangingPunct="1">
                <a:spcBef>
                  <a:spcPct val="0"/>
                </a:spcBef>
                <a:buFontTx/>
                <a:buNone/>
              </a:pPr>
              <a:t>58</a:t>
            </a:fld>
            <a:endParaRPr lang="en-US" altLang="zh-TW" sz="1400" smtClean="0"/>
          </a:p>
        </p:txBody>
      </p:sp>
      <p:pic>
        <p:nvPicPr>
          <p:cNvPr id="819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1700213"/>
            <a:ext cx="3309937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350" y="6165854"/>
            <a:ext cx="647700" cy="576263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9128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標題 1"/>
          <p:cNvSpPr>
            <a:spLocks noGrp="1"/>
          </p:cNvSpPr>
          <p:nvPr>
            <p:ph type="title"/>
          </p:nvPr>
        </p:nvSpPr>
        <p:spPr>
          <a:xfrm>
            <a:off x="511792" y="188640"/>
            <a:ext cx="8229600" cy="1143000"/>
          </a:xfrm>
        </p:spPr>
        <p:txBody>
          <a:bodyPr/>
          <a:lstStyle/>
          <a:p>
            <a:pPr algn="l"/>
            <a:r>
              <a:rPr lang="zh-TW" altLang="en-US" sz="4000" b="1" dirty="0" smtClean="0">
                <a:solidFill>
                  <a:srgbClr val="C00000"/>
                </a:solidFill>
              </a:rPr>
              <a:t>　　</a:t>
            </a:r>
            <a:r>
              <a:rPr lang="zh-TW" altLang="zh-TW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性別平等座談</a:t>
            </a:r>
            <a:r>
              <a:rPr lang="zh-TW" altLang="en-US" sz="32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～</a:t>
            </a:r>
            <a:r>
              <a:rPr lang="zh-TW" altLang="zh-TW" sz="32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愛的雙人舞</a:t>
            </a:r>
            <a:endParaRPr lang="zh-TW" altLang="en-US" sz="32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9219" name="Picture 2" descr="C:\Documents and Settings\user\桌面\102(1)性別海報(維駿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5602" y="1773386"/>
            <a:ext cx="3309938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內容版面配置區 2"/>
          <p:cNvSpPr>
            <a:spLocks noGrp="1"/>
          </p:cNvSpPr>
          <p:nvPr>
            <p:ph idx="1"/>
          </p:nvPr>
        </p:nvSpPr>
        <p:spPr>
          <a:xfrm>
            <a:off x="395536" y="1744935"/>
            <a:ext cx="4968627" cy="4924425"/>
          </a:xfrm>
        </p:spPr>
        <p:txBody>
          <a:bodyPr/>
          <a:lstStyle/>
          <a:p>
            <a:pPr>
              <a:buFontTx/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在感情的雙人舞中，兩人的默契與步調決定舞出的美感，唯有真正的尊重與理解才能跳的漂亮。活動將以短片賞析、團體討論、愛情卡探究等方式進行小組討論。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Tx/>
              <a:buNone/>
            </a:pPr>
            <a:endParaRPr lang="zh-TW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對象：本校全體學生</a:t>
            </a:r>
          </a:p>
          <a:p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地點：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L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棟宿舍團體諮商室</a:t>
            </a:r>
          </a:p>
          <a:p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時間：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10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17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日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四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)17:00~21:00</a:t>
            </a:r>
          </a:p>
          <a:p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帶領者：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陳裕朋、楊健生實習心理師</a:t>
            </a:r>
            <a:endParaRPr lang="zh-TW" altLang="zh-TW" sz="20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424" y="6165304"/>
            <a:ext cx="647700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kumimoji="0" lang="zh-TW" altLang="en-US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706438"/>
          </a:xfrm>
        </p:spPr>
        <p:txBody>
          <a:bodyPr/>
          <a:lstStyle/>
          <a:p>
            <a:pPr algn="l" defTabSz="912813" eaLnBrk="1" hangingPunct="1"/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已辦理活動</a:t>
            </a:r>
          </a:p>
        </p:txBody>
      </p:sp>
      <p:graphicFrame>
        <p:nvGraphicFramePr>
          <p:cNvPr id="767041" name="Group 6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725441"/>
              </p:ext>
            </p:extLst>
          </p:nvPr>
        </p:nvGraphicFramePr>
        <p:xfrm>
          <a:off x="395537" y="620688"/>
          <a:ext cx="8568959" cy="5904656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872207"/>
                <a:gridCol w="792088"/>
                <a:gridCol w="936104"/>
                <a:gridCol w="936104"/>
                <a:gridCol w="4032456"/>
              </a:tblGrid>
              <a:tr h="682705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活動名稱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辦理</a:t>
                      </a:r>
                      <a:endParaRPr kumimoji="0" lang="en-US" altLang="zh-TW" sz="180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時間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主辦</a:t>
                      </a:r>
                      <a:endParaRPr kumimoji="0" lang="en-US" altLang="zh-TW" sz="180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單位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參加</a:t>
                      </a:r>
                      <a:endParaRPr kumimoji="0" lang="en-US" altLang="zh-TW" sz="18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人數</a:t>
                      </a:r>
                    </a:p>
                  </a:txBody>
                  <a:tcPr marL="91441" marR="91441" marT="45722" marB="45722"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活動照片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1549543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社團聯展</a:t>
                      </a:r>
                      <a:endParaRPr lang="en-US" altLang="zh-TW" sz="1800" dirty="0" smtClean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9/9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課外組</a:t>
                      </a:r>
                      <a:endParaRPr kumimoji="0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學生會</a:t>
                      </a: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1300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</a:tr>
              <a:tr h="1728192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衛生保健講座</a:t>
                      </a:r>
                      <a:endParaRPr kumimoji="0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「遠離狂犬病 你不可不知」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7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9/18</a:t>
                      </a: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體衛組</a:t>
                      </a: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72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</a:tr>
              <a:tr h="1944216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6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6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本校</a:t>
                      </a:r>
                      <a:r>
                        <a:rPr kumimoji="0" lang="zh-TW" altLang="zh-TW" sz="16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山海特色活動</a:t>
                      </a:r>
                      <a:r>
                        <a:rPr kumimoji="0" lang="zh-TW" altLang="en-US" sz="16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：</a:t>
                      </a:r>
                      <a:endParaRPr kumimoji="0" lang="en-US" altLang="zh-TW" sz="160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螢光夜跑</a:t>
                      </a:r>
                      <a:endParaRPr kumimoji="0" lang="en-US" altLang="zh-TW" sz="180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8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8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9/24~12/19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體衛組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累計</a:t>
                      </a: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535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</a:tr>
            </a:tbl>
          </a:graphicData>
        </a:graphic>
      </p:graphicFrame>
      <p:sp>
        <p:nvSpPr>
          <p:cNvPr id="4121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481B0BF5-3C35-47CC-8127-F2504DA365EE}" type="slidenum">
              <a:rPr lang="zh-TW" altLang="en-US"/>
              <a:pPr eaLnBrk="1" hangingPunct="1"/>
              <a:t>6</a:t>
            </a:fld>
            <a:endParaRPr lang="en-US" altLang="zh-TW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862" y="1405952"/>
            <a:ext cx="1886394" cy="1421367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9537" y="1391479"/>
            <a:ext cx="1880323" cy="1435840"/>
          </a:xfrm>
          <a:prstGeom prst="rect">
            <a:avLst/>
          </a:prstGeom>
        </p:spPr>
      </p:pic>
      <p:pic>
        <p:nvPicPr>
          <p:cNvPr id="11" name="圖片 10" descr="K:\DCIM\101MSDCF\DSC06975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4098" y="3004368"/>
            <a:ext cx="1922158" cy="1360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圖片 11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79537" y="3033513"/>
            <a:ext cx="1872209" cy="1360736"/>
          </a:xfrm>
          <a:prstGeom prst="rect">
            <a:avLst/>
          </a:prstGeom>
          <a:noFill/>
        </p:spPr>
      </p:pic>
      <p:pic>
        <p:nvPicPr>
          <p:cNvPr id="13" name="圖片 12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7567" y="4631104"/>
            <a:ext cx="1094306" cy="1782514"/>
          </a:xfrm>
          <a:prstGeom prst="rect">
            <a:avLst/>
          </a:prstGeom>
        </p:spPr>
      </p:pic>
      <p:pic>
        <p:nvPicPr>
          <p:cNvPr id="14" name="圖片 13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4208" y="4631104"/>
            <a:ext cx="2415652" cy="17825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917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標題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136904" cy="1143000"/>
          </a:xfrm>
        </p:spPr>
        <p:txBody>
          <a:bodyPr/>
          <a:lstStyle/>
          <a:p>
            <a:pPr algn="l"/>
            <a:r>
              <a:rPr lang="zh-TW" altLang="zh-TW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「與師長談心」系列活動</a:t>
            </a:r>
            <a:r>
              <a:rPr lang="zh-TW" altLang="en-US" sz="32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～談心、調心</a:t>
            </a:r>
          </a:p>
        </p:txBody>
      </p:sp>
      <p:sp>
        <p:nvSpPr>
          <p:cNvPr id="10243" name="內容版面配置區 2"/>
          <p:cNvSpPr>
            <a:spLocks noGrp="1"/>
          </p:cNvSpPr>
          <p:nvPr>
            <p:ph idx="1"/>
          </p:nvPr>
        </p:nvSpPr>
        <p:spPr>
          <a:xfrm>
            <a:off x="467544" y="1701354"/>
            <a:ext cx="4536504" cy="4968006"/>
          </a:xfrm>
        </p:spPr>
        <p:txBody>
          <a:bodyPr/>
          <a:lstStyle/>
          <a:p>
            <a:pPr>
              <a:buFontTx/>
              <a:buNone/>
            </a:pPr>
            <a:r>
              <a:rPr lang="zh-TW" altLang="zh-TW" sz="1800" b="1" dirty="0" smtClean="0">
                <a:latin typeface="標楷體" pitchFamily="65" charset="-120"/>
                <a:ea typeface="標楷體" pitchFamily="65" charset="-120"/>
              </a:rPr>
              <a:t>場次一：</a:t>
            </a:r>
            <a:endParaRPr lang="en-US" altLang="zh-TW" sz="18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Tx/>
              <a:buNone/>
            </a:pPr>
            <a:r>
              <a:rPr lang="en-US" altLang="zh-TW" sz="1800" dirty="0" smtClean="0">
                <a:latin typeface="標楷體" pitchFamily="65" charset="-120"/>
                <a:ea typeface="標楷體" pitchFamily="65" charset="-120"/>
              </a:rPr>
              <a:t>1+1</a:t>
            </a:r>
            <a:r>
              <a:rPr lang="zh-TW" altLang="zh-TW" sz="1800" dirty="0" smtClean="0">
                <a:latin typeface="標楷體" pitchFamily="65" charset="-120"/>
                <a:ea typeface="標楷體" pitchFamily="65" charset="-120"/>
              </a:rPr>
              <a:t>真的會大於</a:t>
            </a:r>
            <a:r>
              <a:rPr lang="en-US" altLang="zh-TW" sz="1800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zh-TW" sz="1800" dirty="0" smtClean="0">
                <a:latin typeface="標楷體" pitchFamily="65" charset="-120"/>
                <a:ea typeface="標楷體" pitchFamily="65" charset="-120"/>
              </a:rPr>
              <a:t>！</a:t>
            </a:r>
            <a:endParaRPr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Tx/>
              <a:buNone/>
            </a:pPr>
            <a:r>
              <a:rPr lang="zh-TW" altLang="zh-TW" sz="1800" dirty="0" smtClean="0">
                <a:latin typeface="標楷體" pitchFamily="65" charset="-120"/>
                <a:ea typeface="標楷體" pitchFamily="65" charset="-120"/>
              </a:rPr>
              <a:t>多元專長教授告訴你怎麼創造人生優勢</a:t>
            </a:r>
            <a:endParaRPr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日期：</a:t>
            </a:r>
            <a:r>
              <a:rPr lang="en-US" altLang="zh-TW" sz="1800" dirty="0" smtClean="0">
                <a:latin typeface="標楷體" pitchFamily="65" charset="-120"/>
                <a:ea typeface="標楷體" pitchFamily="65" charset="-120"/>
              </a:rPr>
              <a:t>11</a:t>
            </a:r>
            <a:r>
              <a:rPr lang="zh-TW" altLang="zh-TW" sz="1800" dirty="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1800" dirty="0" smtClean="0">
                <a:latin typeface="標楷體" pitchFamily="65" charset="-120"/>
                <a:ea typeface="標楷體" pitchFamily="65" charset="-120"/>
              </a:rPr>
              <a:t>28</a:t>
            </a:r>
            <a:r>
              <a:rPr lang="zh-TW" altLang="zh-TW" sz="1800" dirty="0" smtClean="0">
                <a:latin typeface="標楷體" pitchFamily="65" charset="-120"/>
                <a:ea typeface="標楷體" pitchFamily="65" charset="-120"/>
              </a:rPr>
              <a:t>日（四）</a:t>
            </a:r>
            <a:r>
              <a:rPr lang="en-US" altLang="zh-TW" sz="1800" dirty="0" smtClean="0">
                <a:latin typeface="標楷體" pitchFamily="65" charset="-120"/>
                <a:ea typeface="標楷體" pitchFamily="65" charset="-120"/>
              </a:rPr>
              <a:t>12:00~14:00</a:t>
            </a:r>
            <a:endParaRPr lang="zh-TW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1800" dirty="0" smtClean="0">
                <a:latin typeface="標楷體" pitchFamily="65" charset="-120"/>
                <a:ea typeface="標楷體" pitchFamily="65" charset="-120"/>
              </a:rPr>
              <a:t>談心人：</a:t>
            </a:r>
            <a:endParaRPr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Tx/>
              <a:buNone/>
            </a:pP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sz="1800" dirty="0" smtClean="0">
                <a:latin typeface="標楷體" pitchFamily="65" charset="-120"/>
                <a:ea typeface="標楷體" pitchFamily="65" charset="-120"/>
              </a:rPr>
              <a:t>企管系楊碩英老師</a:t>
            </a:r>
            <a:endParaRPr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Tx/>
              <a:buNone/>
            </a:pP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sz="1800" dirty="0" smtClean="0">
                <a:latin typeface="標楷體" pitchFamily="65" charset="-120"/>
                <a:ea typeface="標楷體" pitchFamily="65" charset="-120"/>
              </a:rPr>
              <a:t>海工系李賢華老師</a:t>
            </a:r>
          </a:p>
          <a:p>
            <a:pPr>
              <a:buFontTx/>
              <a:buNone/>
            </a:pPr>
            <a:r>
              <a:rPr lang="zh-TW" altLang="zh-TW" sz="1800" b="1" dirty="0" smtClean="0">
                <a:latin typeface="標楷體" pitchFamily="65" charset="-120"/>
                <a:ea typeface="標楷體" pitchFamily="65" charset="-120"/>
              </a:rPr>
              <a:t>場次二：</a:t>
            </a:r>
          </a:p>
          <a:p>
            <a:pPr>
              <a:buFontTx/>
              <a:buNone/>
            </a:pPr>
            <a:r>
              <a:rPr lang="zh-TW" altLang="zh-TW" sz="1800" dirty="0" smtClean="0">
                <a:latin typeface="標楷體" pitchFamily="65" charset="-120"/>
                <a:ea typeface="標楷體" pitchFamily="65" charset="-120"/>
              </a:rPr>
              <a:t>別看我很成功，其實我也重重跌跤過！</a:t>
            </a:r>
            <a:endParaRPr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Tx/>
              <a:buNone/>
            </a:pPr>
            <a:r>
              <a:rPr lang="zh-TW" altLang="zh-TW" sz="1800" dirty="0" smtClean="0">
                <a:latin typeface="標楷體" pitchFamily="65" charset="-120"/>
                <a:ea typeface="標楷體" pitchFamily="65" charset="-120"/>
              </a:rPr>
              <a:t>－麻辣鮮師來分享人生中的最大挫敗與重生</a:t>
            </a:r>
            <a:endParaRPr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日期：</a:t>
            </a:r>
            <a:r>
              <a:rPr lang="en-US" altLang="zh-TW" sz="1800" dirty="0" smtClean="0"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zh-TW" sz="1800" dirty="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1800" dirty="0" smtClean="0">
                <a:latin typeface="標楷體" pitchFamily="65" charset="-120"/>
                <a:ea typeface="標楷體" pitchFamily="65" charset="-120"/>
              </a:rPr>
              <a:t>26</a:t>
            </a:r>
            <a:r>
              <a:rPr lang="zh-TW" altLang="zh-TW" sz="1800" dirty="0" smtClean="0">
                <a:latin typeface="標楷體" pitchFamily="65" charset="-120"/>
                <a:ea typeface="標楷體" pitchFamily="65" charset="-120"/>
              </a:rPr>
              <a:t>日（四）</a:t>
            </a:r>
            <a:r>
              <a:rPr lang="en-US" altLang="zh-TW" sz="1800" dirty="0" smtClean="0">
                <a:latin typeface="標楷體" pitchFamily="65" charset="-120"/>
                <a:ea typeface="標楷體" pitchFamily="65" charset="-120"/>
              </a:rPr>
              <a:t>12:00~14:00</a:t>
            </a:r>
            <a:endParaRPr lang="zh-TW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1800" dirty="0" smtClean="0">
                <a:latin typeface="標楷體" pitchFamily="65" charset="-120"/>
                <a:ea typeface="標楷體" pitchFamily="65" charset="-120"/>
              </a:rPr>
              <a:t>談心人：</a:t>
            </a:r>
            <a:endParaRPr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Tx/>
              <a:buNone/>
            </a:pP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sz="1800" dirty="0" smtClean="0">
                <a:latin typeface="標楷體" pitchFamily="65" charset="-120"/>
                <a:ea typeface="標楷體" pitchFamily="65" charset="-120"/>
              </a:rPr>
              <a:t>機電系錢志回老師</a:t>
            </a:r>
            <a:r>
              <a:rPr lang="zh-TW" altLang="zh-TW" sz="1200" dirty="0" smtClean="0">
                <a:latin typeface="標楷體" pitchFamily="65" charset="-120"/>
                <a:ea typeface="標楷體" pitchFamily="65" charset="-120"/>
              </a:rPr>
              <a:t>（</a:t>
            </a:r>
            <a:r>
              <a:rPr lang="zh-TW" altLang="en-US" sz="1200" dirty="0" smtClean="0">
                <a:latin typeface="標楷體" pitchFamily="65" charset="-120"/>
                <a:ea typeface="標楷體" pitchFamily="65" charset="-120"/>
              </a:rPr>
              <a:t>邀約中</a:t>
            </a:r>
            <a:r>
              <a:rPr lang="zh-TW" altLang="zh-TW" sz="1200" dirty="0" smtClean="0">
                <a:latin typeface="標楷體" pitchFamily="65" charset="-120"/>
                <a:ea typeface="標楷體" pitchFamily="65" charset="-120"/>
              </a:rPr>
              <a:t>）</a:t>
            </a:r>
            <a:endParaRPr lang="en-US" altLang="zh-TW" sz="1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Tx/>
              <a:buNone/>
            </a:pPr>
            <a:r>
              <a:rPr lang="zh-TW" altLang="en-US" sz="1200" dirty="0" smtClean="0">
                <a:latin typeface="標楷體" pitchFamily="65" charset="-120"/>
                <a:ea typeface="標楷體" pitchFamily="65" charset="-120"/>
              </a:rPr>
              <a:t>     </a:t>
            </a:r>
            <a:r>
              <a:rPr lang="zh-TW" altLang="zh-TW" sz="1800" dirty="0" smtClean="0">
                <a:latin typeface="標楷體" pitchFamily="65" charset="-120"/>
                <a:ea typeface="標楷體" pitchFamily="65" charset="-120"/>
              </a:rPr>
              <a:t>人管所與通識中心葉雯霞老師</a:t>
            </a:r>
            <a:endParaRPr lang="zh-TW" altLang="en-US" sz="1400" dirty="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44" name="Picture 2" descr="C:\Documents and Settings\user\桌面\壓縮照片\與師長談心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14416" y="1773386"/>
            <a:ext cx="330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350" y="6165854"/>
            <a:ext cx="647700" cy="576263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9128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09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5184576" cy="1143000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了解焦慮</a:t>
            </a:r>
            <a:r>
              <a:rPr lang="en-US" altLang="zh-TW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了解焦慮疾患</a:t>
            </a:r>
            <a:r>
              <a:rPr lang="en-US" altLang="zh-TW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導師知能</a:t>
            </a:r>
            <a:r>
              <a:rPr lang="en-US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</a:t>
            </a:r>
            <a:r>
              <a:rPr lang="zh-TW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與高醫攻頂活動</a:t>
            </a:r>
            <a:endParaRPr lang="zh-TW" altLang="en-US" sz="28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4088" y="116632"/>
            <a:ext cx="3744416" cy="6624736"/>
          </a:xfrm>
        </p:spPr>
      </p:pic>
      <p:sp>
        <p:nvSpPr>
          <p:cNvPr id="5" name="文字方塊 4"/>
          <p:cNvSpPr txBox="1"/>
          <p:nvPr/>
        </p:nvSpPr>
        <p:spPr>
          <a:xfrm>
            <a:off x="755576" y="1700808"/>
            <a:ext cx="424847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焦慮之於現代</a:t>
            </a:r>
            <a:r>
              <a:rPr lang="en-US" altLang="zh-TW" sz="2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zh-TW" sz="2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人人難以避免</a:t>
            </a:r>
          </a:p>
          <a:p>
            <a:r>
              <a:rPr lang="zh-TW" altLang="zh-TW" sz="2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認識它</a:t>
            </a:r>
            <a:r>
              <a:rPr lang="en-US" altLang="zh-TW" sz="2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zh-TW" sz="2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面對它</a:t>
            </a:r>
          </a:p>
          <a:p>
            <a:r>
              <a:rPr lang="zh-TW" altLang="zh-TW" sz="2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讓您的身心獲得</a:t>
            </a:r>
            <a:r>
              <a:rPr lang="zh-TW" altLang="zh-TW" sz="2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平衡</a:t>
            </a:r>
            <a:endParaRPr lang="en-US" altLang="zh-TW" sz="24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zh-TW" sz="24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主題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了解焦慮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了解焦慮疾患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時間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:11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13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12:00~13:30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地點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行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政大樓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5007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講師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林奕萱 醫師</a:t>
            </a:r>
          </a:p>
          <a:p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現任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高醫附設中和紀念醫院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精神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科住院醫師</a:t>
            </a: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線上報名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600" u="sng" dirty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http://140.117.147.235/ACMS/index.php</a:t>
            </a:r>
            <a:endParaRPr lang="zh-TW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AutoShape 5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499992" y="6093296"/>
            <a:ext cx="647700" cy="576263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9128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18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zh-TW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讀好書心得</a:t>
            </a:r>
            <a:r>
              <a:rPr lang="zh-TW" altLang="zh-TW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競賽</a:t>
            </a:r>
            <a:r>
              <a:rPr lang="en-US" altLang="zh-TW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~</a:t>
            </a:r>
            <a:r>
              <a:rPr lang="zh-TW" altLang="zh-TW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開啟您創意的</a:t>
            </a:r>
            <a:r>
              <a:rPr lang="zh-TW" altLang="zh-TW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天空</a:t>
            </a:r>
            <a:endParaRPr lang="zh-TW" altLang="en-US" sz="32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4088" y="116632"/>
            <a:ext cx="3704434" cy="6562632"/>
          </a:xfrm>
        </p:spPr>
      </p:pic>
      <p:sp>
        <p:nvSpPr>
          <p:cNvPr id="5" name="文字方塊 4"/>
          <p:cNvSpPr txBox="1"/>
          <p:nvPr/>
        </p:nvSpPr>
        <p:spPr>
          <a:xfrm>
            <a:off x="323528" y="1340768"/>
            <a:ext cx="489654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/>
              <a:t> </a:t>
            </a:r>
            <a:endParaRPr lang="zh-TW" altLang="zh-TW" sz="1200" dirty="0"/>
          </a:p>
          <a:p>
            <a:r>
              <a:rPr lang="zh-TW" altLang="zh-TW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讀好書，能激發你創意的種子，並昇華為詩文、繪畫的翅膀，展現你美麗的心境，來吧</a:t>
            </a:r>
            <a:r>
              <a:rPr lang="en-US" altLang="zh-TW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!</a:t>
            </a:r>
            <a:r>
              <a:rPr lang="zh-TW" altLang="zh-TW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同學們，歡迎一起來參加這一場創意心得比賽盛會。</a:t>
            </a:r>
          </a:p>
          <a:p>
            <a:endParaRPr lang="en-US" altLang="zh-TW" sz="13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1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、徵文對象</a:t>
            </a:r>
            <a:r>
              <a:rPr lang="zh-TW" altLang="zh-TW" sz="1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：中山大學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全校學生。</a:t>
            </a:r>
          </a:p>
          <a:p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二、參加方式及獎勵。</a:t>
            </a:r>
          </a:p>
          <a:p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sz="1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階段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10/1~11/14</a:t>
            </a:r>
            <a:endParaRPr lang="zh-TW" altLang="zh-TW" sz="1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</a:t>
            </a:r>
            <a:r>
              <a:rPr lang="zh-TW" altLang="zh-TW" sz="1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必須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先進網路系統報名，報名網址</a:t>
            </a:r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: </a:t>
            </a:r>
            <a:endParaRPr lang="en-US" altLang="zh-TW" sz="13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indent="622300"/>
            <a:r>
              <a:rPr lang="en-US" altLang="zh-TW" sz="1300" u="sng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http</a:t>
            </a:r>
            <a:r>
              <a:rPr lang="en-US" altLang="zh-TW" sz="1300" u="sng" dirty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://140.117.147.235/ACMS/index.php</a:t>
            </a:r>
            <a:endParaRPr lang="zh-TW" altLang="zh-TW" sz="1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sz="1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階段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11/15~11/20</a:t>
            </a:r>
            <a:endParaRPr lang="zh-TW" altLang="zh-TW" sz="1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</a:t>
            </a:r>
            <a:r>
              <a:rPr lang="zh-TW" altLang="zh-TW" sz="1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讀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好書創意作品</a:t>
            </a:r>
            <a:r>
              <a:rPr lang="zh-TW" altLang="zh-TW" sz="1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繳交</a:t>
            </a:r>
            <a:r>
              <a:rPr lang="en-US" altLang="zh-TW" sz="1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zh-TW" sz="1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交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作品前</a:t>
            </a:r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20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名送好書，每人一本</a:t>
            </a:r>
          </a:p>
          <a:p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階段三</a:t>
            </a:r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12/05-12/12</a:t>
            </a:r>
            <a:endParaRPr lang="zh-TW" altLang="zh-TW" sz="1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</a:t>
            </a:r>
            <a:r>
              <a:rPr lang="zh-TW" altLang="zh-TW" sz="1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入選</a:t>
            </a:r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名獲獎品，每人</a:t>
            </a:r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個</a:t>
            </a:r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4G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名片隨身碟。</a:t>
            </a:r>
          </a:p>
          <a:p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階段四</a:t>
            </a:r>
          </a:p>
          <a:p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讀好書創意作品決選發表會進入初選的</a:t>
            </a:r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名進入參加決賽</a:t>
            </a:r>
            <a:r>
              <a:rPr lang="zh-TW" altLang="zh-TW" sz="1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13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zh-TW" altLang="zh-TW" sz="1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每人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說明</a:t>
            </a:r>
            <a:r>
              <a:rPr lang="zh-TW" altLang="zh-TW" sz="1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自己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的創作</a:t>
            </a:r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5-8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分鐘</a:t>
            </a:r>
            <a:r>
              <a:rPr lang="zh-TW" altLang="zh-TW" sz="1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13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zh-TW" altLang="zh-TW" sz="1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校長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獎</a:t>
            </a:r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特優</a:t>
            </a:r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6000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元獎金、獎狀一紙。</a:t>
            </a:r>
          </a:p>
          <a:p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優等第</a:t>
            </a:r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名：</a:t>
            </a:r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4000 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元獎金、獎狀一紙。</a:t>
            </a:r>
          </a:p>
          <a:p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優等第</a:t>
            </a:r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名：</a:t>
            </a:r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3000 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元獎金、獎狀一紙。</a:t>
            </a:r>
          </a:p>
          <a:p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優等第</a:t>
            </a:r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名：</a:t>
            </a:r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2000 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元獎金、獎狀一紙。</a:t>
            </a:r>
          </a:p>
          <a:p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佳作</a:t>
            </a:r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名：</a:t>
            </a:r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500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元獎金、獎狀一紙。</a:t>
            </a:r>
          </a:p>
          <a:p>
            <a:r>
              <a:rPr lang="zh-TW" altLang="zh-TW" sz="1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、評審內容：</a:t>
            </a:r>
          </a:p>
          <a:p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</a:t>
            </a:r>
            <a:r>
              <a:rPr lang="en-US" altLang="zh-TW" sz="1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創新與創意</a:t>
            </a:r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40%     2.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創作內涵</a:t>
            </a:r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30%</a:t>
            </a:r>
            <a:endParaRPr lang="zh-TW" altLang="zh-TW" sz="1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</a:t>
            </a:r>
            <a:r>
              <a:rPr lang="en-US" altLang="zh-TW" sz="1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表達技巧</a:t>
            </a:r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20%   </a:t>
            </a:r>
            <a:r>
              <a:rPr lang="en-US" altLang="zh-TW" sz="1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1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整體表現</a:t>
            </a:r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10%</a:t>
            </a:r>
            <a:r>
              <a:rPr lang="zh-TW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300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endParaRPr lang="zh-TW" altLang="en-US" sz="1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1484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網頁影像處理轉檔\素材\美背\sun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8784976" cy="4824535"/>
          </a:xfrm>
          <a:prstGeom prst="rect">
            <a:avLst/>
          </a:prstGeom>
          <a:noFill/>
        </p:spPr>
      </p:pic>
      <p:sp>
        <p:nvSpPr>
          <p:cNvPr id="28" name="矩形 27"/>
          <p:cNvSpPr/>
          <p:nvPr/>
        </p:nvSpPr>
        <p:spPr>
          <a:xfrm flipV="1">
            <a:off x="157105" y="1730924"/>
            <a:ext cx="8829791" cy="4898140"/>
          </a:xfrm>
          <a:prstGeom prst="rect">
            <a:avLst/>
          </a:prstGeom>
          <a:solidFill>
            <a:schemeClr val="bg1">
              <a:alpha val="55000"/>
            </a:schemeClr>
          </a:solidFill>
          <a:ln w="38100">
            <a:solidFill>
              <a:schemeClr val="tx1">
                <a:alpha val="59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81272" tIns="40636" rIns="81272" bIns="40636" anchor="ctr"/>
          <a:lstStyle/>
          <a:p>
            <a:pPr marL="307591" lvl="1" indent="-406359">
              <a:lnSpc>
                <a:spcPts val="2044"/>
              </a:lnSpc>
              <a:defRPr/>
            </a:pP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307591" lvl="1" indent="-406359">
              <a:lnSpc>
                <a:spcPts val="2044"/>
              </a:lnSpc>
              <a:buFont typeface="Times New Roman" pitchFamily="18" charset="0"/>
              <a:buAutoNum type="arabicPeriod"/>
              <a:defRPr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307591" lvl="1" indent="-406359">
              <a:lnSpc>
                <a:spcPts val="2044"/>
              </a:lnSpc>
              <a:buFont typeface="Times New Roman" pitchFamily="18" charset="0"/>
              <a:buAutoNum type="arabicPeriod"/>
              <a:defRPr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307591" lvl="1" indent="-406359">
              <a:lnSpc>
                <a:spcPts val="2044"/>
              </a:lnSpc>
              <a:buFont typeface="Times New Roman" pitchFamily="18" charset="0"/>
              <a:buAutoNum type="arabicPeriod"/>
              <a:defRPr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307591" lvl="1" indent="-406359">
              <a:lnSpc>
                <a:spcPts val="2044"/>
              </a:lnSpc>
              <a:buFont typeface="Times New Roman" pitchFamily="18" charset="0"/>
              <a:buAutoNum type="arabicPeriod"/>
              <a:defRPr/>
            </a:pPr>
            <a:endParaRPr lang="zh-TW" altLang="zh-TW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文字方塊 10"/>
          <p:cNvSpPr txBox="1">
            <a:spLocks noChangeArrowheads="1"/>
          </p:cNvSpPr>
          <p:nvPr/>
        </p:nvSpPr>
        <p:spPr bwMode="auto">
          <a:xfrm>
            <a:off x="221058" y="1959634"/>
            <a:ext cx="8701884" cy="4421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272" tIns="40636" rIns="81272" bIns="40636">
            <a:spAutoFit/>
          </a:bodyPr>
          <a:lstStyle/>
          <a:p>
            <a:pPr marL="361950" lvl="3" indent="-180975" algn="just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校長推薦好書：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61950" lvl="3" indent="-180975" algn="just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361950" lvl="3" indent="-180975" algn="just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361950" lvl="3" indent="-180975" algn="just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361950" lvl="3" indent="-180975" algn="just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361950" lvl="3" indent="-180975" algn="just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361950" lvl="3" indent="-180975" algn="just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361950" lvl="3" indent="-180975" algn="just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361950" lvl="3" indent="-180975" algn="just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361950" lvl="3" indent="-180975" algn="just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361950" lvl="3" indent="-180975" algn="just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361950" lvl="3" indent="-180975" algn="just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361950" lvl="3" indent="-180975" algn="just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zh-TW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361950" lvl="3" indent="-180975" algn="just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諮職組推薦其他好書有：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性別平等類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1600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挺身而進</a:t>
            </a:r>
            <a:r>
              <a:rPr lang="zh-TW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1600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傾聽幸福的心聲</a:t>
            </a:r>
            <a:r>
              <a:rPr lang="zh-TW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1600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做個愛情樂活族</a:t>
            </a:r>
            <a:r>
              <a:rPr lang="zh-TW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；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心靈成長類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1600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賈伯斯傳</a:t>
            </a:r>
            <a:r>
              <a:rPr lang="zh-TW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1600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人生不設限：我那好得不像話的生命體驗</a:t>
            </a:r>
            <a:r>
              <a:rPr lang="zh-TW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1600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時間地圖</a:t>
            </a:r>
            <a:endParaRPr lang="en-US" altLang="zh-TW" sz="1600" u="sng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61950" lvl="3" indent="-180975" algn="just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1600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在天堂遇見的五個人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  <a:r>
              <a:rPr lang="zh-TW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等。</a:t>
            </a:r>
            <a:r>
              <a:rPr lang="zh-TW" altLang="zh-TW" sz="1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以上好書已列冊圖書館，也歡迎至諮職組借閱。</a:t>
            </a:r>
            <a:endParaRPr lang="en-US" altLang="zh-TW" sz="16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246" name="投影片編號版面配置區 22"/>
          <p:cNvSpPr txBox="1">
            <a:spLocks noGrp="1"/>
          </p:cNvSpPr>
          <p:nvPr/>
        </p:nvSpPr>
        <p:spPr bwMode="auto">
          <a:xfrm>
            <a:off x="0" y="1271387"/>
            <a:ext cx="533875" cy="244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243" tIns="40622" rIns="81243" bIns="40622" anchor="ctr"/>
          <a:lstStyle/>
          <a:p>
            <a:pPr algn="ctr">
              <a:lnSpc>
                <a:spcPct val="90000"/>
              </a:lnSpc>
            </a:pPr>
            <a:fld id="{81410880-76E3-4946-A4FD-15097E9288BE}" type="slidenum">
              <a:rPr kumimoji="0" lang="en-US" altLang="zh-TW" sz="1200" b="1">
                <a:solidFill>
                  <a:srgbClr val="FFFFFF"/>
                </a:solidFill>
              </a:rPr>
              <a:pPr algn="ctr">
                <a:lnSpc>
                  <a:spcPct val="90000"/>
                </a:lnSpc>
              </a:pPr>
              <a:t>63</a:t>
            </a:fld>
            <a:endParaRPr kumimoji="0" lang="en-US" altLang="zh-TW" sz="1200" b="1" dirty="0">
              <a:solidFill>
                <a:srgbClr val="FFFFFF"/>
              </a:solidFill>
            </a:endParaRPr>
          </a:p>
        </p:txBody>
      </p:sp>
      <p:grpSp>
        <p:nvGrpSpPr>
          <p:cNvPr id="2" name="群組 24"/>
          <p:cNvGrpSpPr/>
          <p:nvPr/>
        </p:nvGrpSpPr>
        <p:grpSpPr>
          <a:xfrm>
            <a:off x="6516216" y="1769492"/>
            <a:ext cx="2470202" cy="353295"/>
            <a:chOff x="6660654" y="1950947"/>
            <a:chExt cx="3600400" cy="461398"/>
          </a:xfrm>
          <a:gradFill>
            <a:gsLst>
              <a:gs pos="16000">
                <a:srgbClr val="FF5050"/>
              </a:gs>
              <a:gs pos="33000">
                <a:srgbClr val="FF0000"/>
              </a:gs>
              <a:gs pos="100000">
                <a:srgbClr val="C00000"/>
              </a:gs>
            </a:gsLst>
            <a:lin ang="5400000" scaled="1"/>
          </a:gradFill>
        </p:grpSpPr>
        <p:sp>
          <p:nvSpPr>
            <p:cNvPr id="19" name="矩形 18"/>
            <p:cNvSpPr/>
            <p:nvPr/>
          </p:nvSpPr>
          <p:spPr>
            <a:xfrm>
              <a:off x="7452742" y="1950948"/>
              <a:ext cx="2808312" cy="461397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22" name="直角三角形 21"/>
            <p:cNvSpPr/>
            <p:nvPr/>
          </p:nvSpPr>
          <p:spPr>
            <a:xfrm rot="10800000">
              <a:off x="6660654" y="1950947"/>
              <a:ext cx="792088" cy="453777"/>
            </a:xfrm>
            <a:prstGeom prst="rtTriangle">
              <a:avLst/>
            </a:prstGeom>
            <a:grpFill/>
            <a:ln>
              <a:noFill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23" name="文字方塊 22"/>
          <p:cNvSpPr txBox="1"/>
          <p:nvPr/>
        </p:nvSpPr>
        <p:spPr>
          <a:xfrm>
            <a:off x="7164288" y="1730699"/>
            <a:ext cx="1800200" cy="405231"/>
          </a:xfrm>
          <a:prstGeom prst="rect">
            <a:avLst/>
          </a:prstGeom>
          <a:noFill/>
        </p:spPr>
        <p:txBody>
          <a:bodyPr wrap="square" lIns="81272" tIns="40636" rIns="81272" bIns="40636">
            <a:spAutoFit/>
          </a:bodyPr>
          <a:lstStyle/>
          <a:p>
            <a:pPr>
              <a:defRPr/>
            </a:pPr>
            <a:r>
              <a:rPr lang="zh-TW" altLang="en-US" sz="2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諮商輔導業務</a:t>
            </a:r>
            <a:endParaRPr lang="zh-TW" altLang="en-US" sz="2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14" name="表格 13"/>
          <p:cNvGraphicFramePr>
            <a:graphicFrameLocks noGrp="1"/>
          </p:cNvGraphicFramePr>
          <p:nvPr/>
        </p:nvGraphicFramePr>
        <p:xfrm>
          <a:off x="683568" y="2636913"/>
          <a:ext cx="8064894" cy="28144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4149"/>
                <a:gridCol w="1344149"/>
                <a:gridCol w="1344149"/>
                <a:gridCol w="1344149"/>
                <a:gridCol w="1344149"/>
                <a:gridCol w="1344149"/>
              </a:tblGrid>
              <a:tr h="1656183">
                <a:tc>
                  <a:txBody>
                    <a:bodyPr/>
                    <a:lstStyle/>
                    <a:p>
                      <a:endParaRPr lang="zh-TW" altLang="en-US" sz="1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sz="160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sz="1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sz="1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sz="160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sz="160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27">
                <a:tc>
                  <a:txBody>
                    <a:bodyPr/>
                    <a:lstStyle/>
                    <a:p>
                      <a:r>
                        <a:rPr kumimoji="0" lang="zh-TW" altLang="zh-TW" sz="16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創意工廠</a:t>
                      </a:r>
                      <a:r>
                        <a:rPr kumimoji="0" lang="en-US" altLang="zh-TW" sz="16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MIT</a:t>
                      </a:r>
                      <a:endParaRPr lang="zh-TW" altLang="en-US" sz="16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zh-TW" altLang="zh-TW" sz="16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真希望我</a:t>
                      </a:r>
                      <a:r>
                        <a:rPr kumimoji="0" lang="en-US" altLang="zh-TW" sz="16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20</a:t>
                      </a:r>
                      <a:r>
                        <a:rPr kumimoji="0" lang="zh-TW" altLang="zh-TW" sz="16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歲就懂的事</a:t>
                      </a:r>
                      <a:endParaRPr lang="zh-TW" altLang="en-US" sz="16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zh-TW" altLang="zh-TW" sz="16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大學生了沒</a:t>
                      </a:r>
                      <a:endParaRPr lang="zh-TW" altLang="en-US" sz="16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zh-TW" altLang="zh-TW" sz="16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生涯規畫</a:t>
                      </a:r>
                      <a:r>
                        <a:rPr kumimoji="0" lang="en-US" altLang="zh-TW" sz="16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100</a:t>
                      </a:r>
                      <a:r>
                        <a:rPr kumimoji="0" lang="zh-TW" altLang="zh-TW" sz="16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問</a:t>
                      </a:r>
                      <a:endParaRPr lang="zh-TW" altLang="en-US" sz="16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zh-TW" altLang="zh-TW" sz="16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大學生必修的</a:t>
                      </a:r>
                      <a:r>
                        <a:rPr kumimoji="0" lang="en-US" altLang="zh-TW" sz="16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75</a:t>
                      </a:r>
                      <a:r>
                        <a:rPr kumimoji="0" lang="zh-TW" altLang="zh-TW" sz="16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堂課</a:t>
                      </a:r>
                      <a:endParaRPr lang="zh-TW" altLang="en-US" sz="16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zh-TW" altLang="zh-TW" sz="16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哈佛經驗 如何讀大學</a:t>
                      </a:r>
                      <a:endParaRPr lang="zh-TW" altLang="en-US" sz="16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034">
                <a:tc>
                  <a:txBody>
                    <a:bodyPr/>
                    <a:lstStyle/>
                    <a:p>
                      <a:r>
                        <a:rPr kumimoji="0" lang="zh-TW" altLang="zh-TW" sz="16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派帕．懷特 著</a:t>
                      </a:r>
                      <a:endParaRPr lang="zh-TW" altLang="en-US" sz="1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zh-TW" altLang="zh-TW" sz="16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婷娜．希莉格 著</a:t>
                      </a:r>
                      <a:endParaRPr lang="zh-TW" altLang="en-US" sz="1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altLang="zh-TW" sz="16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Stella Cottrell</a:t>
                      </a:r>
                      <a:r>
                        <a:rPr kumimoji="0" lang="zh-TW" altLang="zh-TW" sz="16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著</a:t>
                      </a:r>
                      <a:endParaRPr lang="zh-TW" altLang="en-US" sz="1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zh-TW" altLang="zh-TW" sz="16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許博翔</a:t>
                      </a:r>
                      <a:r>
                        <a:rPr kumimoji="0" lang="zh-TW" altLang="en-US" sz="16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等</a:t>
                      </a:r>
                      <a:r>
                        <a:rPr kumimoji="0" lang="en-US" altLang="zh-TW" sz="16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/</a:t>
                      </a:r>
                      <a:r>
                        <a:rPr kumimoji="0" lang="zh-TW" altLang="zh-TW" sz="16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編著</a:t>
                      </a:r>
                      <a:endParaRPr lang="zh-TW" altLang="en-US" sz="1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zh-TW" altLang="zh-TW" sz="16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卡爾．紐波特 著</a:t>
                      </a:r>
                      <a:endParaRPr lang="zh-TW" altLang="en-US" sz="1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zh-TW" altLang="zh-TW" sz="16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理查‧萊特 著</a:t>
                      </a:r>
                      <a:endParaRPr lang="zh-TW" altLang="en-US" sz="1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098" name="Picture 2" descr="創意工廠MIT-學習如何思考,在麻省理工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2708919"/>
            <a:ext cx="1224136" cy="1536171"/>
          </a:xfrm>
          <a:prstGeom prst="rect">
            <a:avLst/>
          </a:prstGeom>
          <a:noFill/>
        </p:spPr>
      </p:pic>
      <p:pic>
        <p:nvPicPr>
          <p:cNvPr id="4100" name="Picture 4" descr="book jacket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95034" y="2708920"/>
            <a:ext cx="1224000" cy="1536170"/>
          </a:xfrm>
          <a:prstGeom prst="rect">
            <a:avLst/>
          </a:prstGeom>
          <a:noFill/>
        </p:spPr>
      </p:pic>
      <p:pic>
        <p:nvPicPr>
          <p:cNvPr id="4102" name="Picture 6" descr="book jacket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34356" y="2708921"/>
            <a:ext cx="1224000" cy="1536170"/>
          </a:xfrm>
          <a:prstGeom prst="rect">
            <a:avLst/>
          </a:prstGeom>
          <a:noFill/>
        </p:spPr>
      </p:pic>
      <p:pic>
        <p:nvPicPr>
          <p:cNvPr id="4104" name="Picture 8" descr="book jacket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73678" y="2708920"/>
            <a:ext cx="1224000" cy="1536171"/>
          </a:xfrm>
          <a:prstGeom prst="rect">
            <a:avLst/>
          </a:prstGeom>
          <a:noFill/>
        </p:spPr>
      </p:pic>
      <p:pic>
        <p:nvPicPr>
          <p:cNvPr id="4106" name="Picture 10" descr="book jacket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3000" y="2708920"/>
            <a:ext cx="1224000" cy="1536171"/>
          </a:xfrm>
          <a:prstGeom prst="rect">
            <a:avLst/>
          </a:prstGeom>
          <a:noFill/>
        </p:spPr>
      </p:pic>
      <p:pic>
        <p:nvPicPr>
          <p:cNvPr id="4108" name="Picture 12" descr="book jacket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2708920"/>
            <a:ext cx="1224000" cy="1536171"/>
          </a:xfrm>
          <a:prstGeom prst="rect">
            <a:avLst/>
          </a:prstGeom>
          <a:noFill/>
        </p:spPr>
      </p:pic>
      <p:sp>
        <p:nvSpPr>
          <p:cNvPr id="21" name="矩形 20"/>
          <p:cNvSpPr/>
          <p:nvPr/>
        </p:nvSpPr>
        <p:spPr>
          <a:xfrm>
            <a:off x="229114" y="1159274"/>
            <a:ext cx="8829791" cy="112113"/>
          </a:xfrm>
          <a:prstGeom prst="rect">
            <a:avLst/>
          </a:prstGeom>
          <a:gradFill>
            <a:gsLst>
              <a:gs pos="16000">
                <a:schemeClr val="tx1">
                  <a:lumMod val="75000"/>
                  <a:lumOff val="25000"/>
                  <a:alpha val="93000"/>
                </a:schemeClr>
              </a:gs>
              <a:gs pos="33000">
                <a:schemeClr val="tx1">
                  <a:lumMod val="85000"/>
                  <a:lumOff val="15000"/>
                  <a:alpha val="85000"/>
                </a:schemeClr>
              </a:gs>
              <a:gs pos="100000">
                <a:schemeClr val="tx1">
                  <a:alpha val="95000"/>
                </a:schemeClr>
              </a:gs>
            </a:gsLst>
            <a:lin ang="5400000" scaled="1"/>
          </a:gra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lIns="81272" tIns="40636" rIns="81272" bIns="40636"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79512" y="1237964"/>
            <a:ext cx="7609425" cy="436910"/>
          </a:xfrm>
        </p:spPr>
        <p:txBody>
          <a:bodyPr/>
          <a:lstStyle/>
          <a:p>
            <a:pPr marL="234221" lvl="0" indent="-406359" algn="l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2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itchFamily="18" charset="0"/>
              </a:rPr>
              <a:t>◎</a:t>
            </a:r>
            <a:r>
              <a:rPr lang="zh-TW" altLang="en-US" sz="2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itchFamily="18" charset="0"/>
              </a:rPr>
              <a:t>讀好書創意比賽推薦好書</a:t>
            </a:r>
            <a:r>
              <a:rPr lang="zh-TW" altLang="zh-TW" sz="2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itchFamily="18" charset="0"/>
              </a:rPr>
              <a:t>：</a:t>
            </a:r>
          </a:p>
        </p:txBody>
      </p:sp>
      <p:sp>
        <p:nvSpPr>
          <p:cNvPr id="25" name="AutoShape 5">
            <a:hlinkClick r:id="rId1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424" y="6165105"/>
            <a:ext cx="647700" cy="576263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9128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>
              <a:latin typeface="Calibri" pitchFamily="34" charset="0"/>
            </a:endParaRPr>
          </a:p>
        </p:txBody>
      </p:sp>
      <p:sp>
        <p:nvSpPr>
          <p:cNvPr id="26" name="標題 1"/>
          <p:cNvSpPr txBox="1">
            <a:spLocks/>
          </p:cNvSpPr>
          <p:nvPr/>
        </p:nvSpPr>
        <p:spPr bwMode="auto">
          <a:xfrm>
            <a:off x="412923" y="7233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zh-TW" sz="3600" b="1" kern="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讀好書心得競賽</a:t>
            </a:r>
            <a:r>
              <a:rPr lang="en-US" altLang="zh-TW" sz="3600" b="1" kern="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kern="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200" b="1" kern="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~</a:t>
            </a:r>
            <a:r>
              <a:rPr lang="zh-TW" altLang="zh-TW" sz="3200" b="1" kern="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開啟您創意的天空</a:t>
            </a:r>
            <a:endParaRPr lang="zh-TW" altLang="en-US" sz="3200" b="1" kern="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1757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6183" y="332656"/>
            <a:ext cx="3888432" cy="1143000"/>
          </a:xfrm>
        </p:spPr>
        <p:txBody>
          <a:bodyPr/>
          <a:lstStyle/>
          <a:p>
            <a:pPr algn="l"/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研發替代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役</a:t>
            </a:r>
            <a:r>
              <a:rPr lang="en-US" altLang="zh-TW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企業徵才系列活動</a:t>
            </a:r>
            <a:r>
              <a:rPr lang="en-US" altLang="zh-TW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28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4615" y="0"/>
            <a:ext cx="4699385" cy="6381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350" y="6165854"/>
            <a:ext cx="647700" cy="576263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9128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>
              <a:latin typeface="Calibri" pitchFamily="34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251520" y="1844824"/>
            <a:ext cx="419309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1950" lvl="3" indent="-180975">
              <a:spcBef>
                <a:spcPts val="1200"/>
              </a:spcBef>
              <a:spcAft>
                <a:spcPts val="0"/>
              </a:spcAft>
              <a:buClr>
                <a:srgbClr val="990000"/>
              </a:buClr>
              <a:defRPr/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zh-TW" altLang="en-US" sz="2000" dirty="0" smtClean="0">
                <a:latin typeface="新細明體"/>
                <a:ea typeface="新細明體"/>
              </a:rPr>
              <a:t>、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活動日期：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10/14~25</a:t>
            </a:r>
          </a:p>
          <a:p>
            <a:pPr marL="361950" lvl="3" indent="-180975">
              <a:spcBef>
                <a:spcPts val="1200"/>
              </a:spcBef>
              <a:spcAft>
                <a:spcPts val="0"/>
              </a:spcAft>
              <a:buClr>
                <a:srgbClr val="990000"/>
              </a:buClr>
              <a:defRPr/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每週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一至五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12:30~14:00</a:t>
            </a:r>
          </a:p>
          <a:p>
            <a:pPr marL="361950" lvl="3" indent="-180975">
              <a:spcBef>
                <a:spcPts val="1200"/>
              </a:spcBef>
              <a:spcAft>
                <a:spcPts val="0"/>
              </a:spcAft>
              <a:buClr>
                <a:srgbClr val="990000"/>
              </a:buClr>
              <a:defRPr/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zh-TW" altLang="en-US" sz="2000" dirty="0" smtClean="0">
                <a:latin typeface="新細明體"/>
                <a:ea typeface="新細明體"/>
              </a:rPr>
              <a:t>、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地點：於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電資大樓教室舉辦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 marL="719138" lvl="3" indent="-538163">
              <a:spcBef>
                <a:spcPts val="1200"/>
              </a:spcBef>
              <a:spcAft>
                <a:spcPts val="0"/>
              </a:spcAft>
              <a:buClr>
                <a:srgbClr val="990000"/>
              </a:buClr>
              <a:defRPr/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zh-TW" altLang="en-US" sz="2000" dirty="0" smtClean="0">
                <a:latin typeface="新細明體"/>
                <a:ea typeface="新細明體"/>
              </a:rPr>
              <a:t>、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參加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企業：</a:t>
            </a:r>
            <a:r>
              <a:rPr lang="zh-TW" altLang="zh-TW" sz="2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共</a:t>
            </a:r>
            <a:r>
              <a:rPr lang="en-US" altLang="zh-TW" sz="2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zh-TW" sz="2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家，包含台積電、日月光、鴻海、宏達電、大立光、友達等知名企業</a:t>
            </a:r>
            <a:r>
              <a:rPr lang="zh-TW" altLang="zh-TW" sz="2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44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標題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pPr algn="l"/>
            <a:r>
              <a:rPr lang="zh-TW" altLang="en-US" sz="3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資源教室介紹與功能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711349"/>
            <a:ext cx="8229600" cy="452596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資源教室隸屬於學務處諮職組，為教育部設置在大專校院用來協助身心障礙學生之單位。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依個別化情況提供相關協助與資源，如：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indent="17463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一、召開轉銜個案會議</a:t>
            </a:r>
            <a:endParaRPr lang="en-US" altLang="zh-TW" sz="24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indent="17463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二、課業輔導協助</a:t>
            </a:r>
            <a:endParaRPr lang="en-US" altLang="zh-TW" sz="24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indent="17463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三、協助同學協助</a:t>
            </a:r>
            <a:endParaRPr lang="en-US" altLang="zh-TW" sz="24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indent="17463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四、輔具資源提供</a:t>
            </a:r>
            <a:endParaRPr lang="en-US" altLang="zh-TW" sz="24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indent="17463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五、校內無障礙設施推動</a:t>
            </a:r>
            <a:endParaRPr lang="en-US" altLang="zh-TW" sz="24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indent="17463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六、生涯與職場方向輔導</a:t>
            </a:r>
            <a:endParaRPr lang="en-US" altLang="zh-TW" sz="24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indent="17463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七、資源教室經營</a:t>
            </a:r>
            <a:endParaRPr lang="en-US" altLang="zh-TW" sz="24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indent="17463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八、舉辦多元化團體與活動</a:t>
            </a:r>
            <a:endParaRPr lang="zh-TW" altLang="en-US" sz="2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AutoShape 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350" y="6165854"/>
            <a:ext cx="647700" cy="576263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9128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97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D:\網頁影像處理轉檔\素材\關懷關愛\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582" y="5194767"/>
            <a:ext cx="8765772" cy="1324325"/>
          </a:xfrm>
          <a:prstGeom prst="rect">
            <a:avLst/>
          </a:prstGeom>
          <a:noFill/>
        </p:spPr>
      </p:pic>
      <p:pic>
        <p:nvPicPr>
          <p:cNvPr id="3078" name="Picture 6" descr="D:\網頁影像處理轉檔\素材\關懷關愛\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2452" y="1831293"/>
            <a:ext cx="2963966" cy="1408517"/>
          </a:xfrm>
          <a:prstGeom prst="rect">
            <a:avLst/>
          </a:prstGeom>
          <a:noFill/>
        </p:spPr>
      </p:pic>
      <p:pic>
        <p:nvPicPr>
          <p:cNvPr id="17" name="Picture 6" descr="D:\網頁影像處理轉檔\素材\關懷關愛\3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582" y="1789359"/>
            <a:ext cx="6054059" cy="1450452"/>
          </a:xfrm>
          <a:prstGeom prst="rect">
            <a:avLst/>
          </a:prstGeom>
          <a:noFill/>
        </p:spPr>
      </p:pic>
      <p:sp>
        <p:nvSpPr>
          <p:cNvPr id="28" name="矩形 27"/>
          <p:cNvSpPr/>
          <p:nvPr/>
        </p:nvSpPr>
        <p:spPr>
          <a:xfrm rot="10800000" flipV="1">
            <a:off x="157104" y="1789359"/>
            <a:ext cx="8829792" cy="4729582"/>
          </a:xfrm>
          <a:prstGeom prst="rect">
            <a:avLst/>
          </a:prstGeom>
          <a:solidFill>
            <a:schemeClr val="bg1">
              <a:alpha val="65000"/>
            </a:schemeClr>
          </a:solidFill>
          <a:ln w="38100">
            <a:solidFill>
              <a:schemeClr val="tx1">
                <a:alpha val="59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155717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1752" dirty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endParaRPr>
          </a:p>
          <a:p>
            <a:pPr marL="155717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1752" dirty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endParaRPr>
          </a:p>
          <a:p>
            <a:pPr marL="155717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1752" dirty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endParaRPr>
          </a:p>
          <a:p>
            <a:pPr marL="155717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1752" dirty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endParaRPr>
          </a:p>
          <a:p>
            <a:pPr marL="155717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1752" dirty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endParaRPr>
          </a:p>
          <a:p>
            <a:pPr marL="155717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zh-TW" altLang="en-US" sz="1752" dirty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endParaRPr>
          </a:p>
          <a:p>
            <a:pPr marL="400416" indent="-400416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701" dirty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endParaRPr>
          </a:p>
          <a:p>
            <a:pPr marL="400416" indent="-400416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701" dirty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endParaRPr>
          </a:p>
          <a:p>
            <a:pPr marL="400416" indent="-400416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1752" dirty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endParaRPr>
          </a:p>
          <a:p>
            <a:pPr marL="400416" indent="-400416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701" dirty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endParaRPr>
          </a:p>
          <a:p>
            <a:pPr marL="400416" indent="-400416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701" dirty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endParaRPr>
          </a:p>
          <a:p>
            <a:pPr marL="400416" indent="-400416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701" dirty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endParaRPr>
          </a:p>
          <a:p>
            <a:pPr marL="400416" indent="-400416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1752" dirty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endParaRPr>
          </a:p>
          <a:p>
            <a:pPr marL="400416" indent="-400416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1752" dirty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endParaRPr>
          </a:p>
        </p:txBody>
      </p:sp>
      <p:sp>
        <p:nvSpPr>
          <p:cNvPr id="12293" name="投影片編號版面配置區 22"/>
          <p:cNvSpPr txBox="1">
            <a:spLocks noGrp="1"/>
          </p:cNvSpPr>
          <p:nvPr/>
        </p:nvSpPr>
        <p:spPr bwMode="auto">
          <a:xfrm>
            <a:off x="0" y="1340768"/>
            <a:ext cx="533875" cy="236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052" tIns="40027" rIns="80052" bIns="40027" anchor="ctr"/>
          <a:lstStyle/>
          <a:p>
            <a:pPr algn="ctr">
              <a:lnSpc>
                <a:spcPct val="90000"/>
              </a:lnSpc>
            </a:pPr>
            <a:fld id="{B40E2733-1C21-4C46-8771-0CA928D09026}" type="slidenum">
              <a:rPr kumimoji="0" lang="en-US" altLang="zh-TW" sz="1226" b="1">
                <a:solidFill>
                  <a:srgbClr val="FFFFFF"/>
                </a:solidFill>
              </a:rPr>
              <a:pPr algn="ctr">
                <a:lnSpc>
                  <a:spcPct val="90000"/>
                </a:lnSpc>
              </a:pPr>
              <a:t>66</a:t>
            </a:fld>
            <a:endParaRPr kumimoji="0" lang="en-US" altLang="zh-TW" sz="1226" b="1" dirty="0">
              <a:solidFill>
                <a:srgbClr val="FFFFFF"/>
              </a:solidFill>
            </a:endParaRPr>
          </a:p>
        </p:txBody>
      </p:sp>
      <p:sp>
        <p:nvSpPr>
          <p:cNvPr id="12294" name="Rectangle 2"/>
          <p:cNvSpPr>
            <a:spLocks noGrp="1"/>
          </p:cNvSpPr>
          <p:nvPr>
            <p:ph type="title"/>
          </p:nvPr>
        </p:nvSpPr>
        <p:spPr>
          <a:xfrm>
            <a:off x="463414" y="423386"/>
            <a:ext cx="8154107" cy="956526"/>
          </a:xfrm>
        </p:spPr>
        <p:txBody>
          <a:bodyPr/>
          <a:lstStyle/>
          <a:p>
            <a:pPr algn="ctr"/>
            <a:r>
              <a:rPr lang="en-US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學年度第</a:t>
            </a:r>
            <a:r>
              <a:rPr lang="en-US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學期資源教室特殊需求學生一覽表</a:t>
            </a:r>
            <a:endParaRPr lang="zh-TW" altLang="en-US" sz="28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6" name="矩形 15"/>
          <p:cNvSpPr/>
          <p:nvPr/>
        </p:nvSpPr>
        <p:spPr>
          <a:xfrm rot="10800000">
            <a:off x="157104" y="1701520"/>
            <a:ext cx="8829792" cy="40319"/>
          </a:xfrm>
          <a:prstGeom prst="rect">
            <a:avLst/>
          </a:prstGeom>
          <a:gradFill>
            <a:gsLst>
              <a:gs pos="16000">
                <a:schemeClr val="tx1">
                  <a:lumMod val="75000"/>
                  <a:lumOff val="25000"/>
                  <a:alpha val="93000"/>
                </a:schemeClr>
              </a:gs>
              <a:gs pos="33000">
                <a:schemeClr val="tx1">
                  <a:lumMod val="85000"/>
                  <a:lumOff val="15000"/>
                  <a:alpha val="85000"/>
                </a:schemeClr>
              </a:gs>
              <a:gs pos="100000">
                <a:schemeClr val="tx1">
                  <a:alpha val="95000"/>
                </a:schemeClr>
              </a:gs>
            </a:gsLst>
            <a:lin ang="5400000" scaled="1"/>
          </a:gra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grpSp>
        <p:nvGrpSpPr>
          <p:cNvPr id="2" name="群組 24"/>
          <p:cNvGrpSpPr/>
          <p:nvPr/>
        </p:nvGrpSpPr>
        <p:grpSpPr>
          <a:xfrm>
            <a:off x="5265694" y="1826601"/>
            <a:ext cx="3720724" cy="341137"/>
            <a:chOff x="6660654" y="1950947"/>
            <a:chExt cx="3600400" cy="461398"/>
          </a:xfrm>
          <a:gradFill>
            <a:gsLst>
              <a:gs pos="16000">
                <a:schemeClr val="tx1">
                  <a:lumMod val="75000"/>
                  <a:lumOff val="25000"/>
                  <a:alpha val="93000"/>
                </a:schemeClr>
              </a:gs>
              <a:gs pos="33000">
                <a:schemeClr val="tx1">
                  <a:lumMod val="85000"/>
                  <a:lumOff val="15000"/>
                  <a:alpha val="85000"/>
                </a:schemeClr>
              </a:gs>
              <a:gs pos="100000">
                <a:schemeClr val="tx1">
                  <a:alpha val="95000"/>
                </a:schemeClr>
              </a:gs>
            </a:gsLst>
            <a:lin ang="5400000" scaled="1"/>
          </a:gradFill>
        </p:grpSpPr>
        <p:sp>
          <p:nvSpPr>
            <p:cNvPr id="12" name="矩形 11"/>
            <p:cNvSpPr/>
            <p:nvPr/>
          </p:nvSpPr>
          <p:spPr>
            <a:xfrm>
              <a:off x="7452742" y="1950948"/>
              <a:ext cx="2808312" cy="461397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14" name="直角三角形 13"/>
            <p:cNvSpPr/>
            <p:nvPr/>
          </p:nvSpPr>
          <p:spPr>
            <a:xfrm rot="10800000">
              <a:off x="6660654" y="1950947"/>
              <a:ext cx="792088" cy="453777"/>
            </a:xfrm>
            <a:prstGeom prst="rtTriangle">
              <a:avLst/>
            </a:prstGeom>
            <a:grpFill/>
            <a:ln>
              <a:noFill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10250" name="文字方塊 10"/>
          <p:cNvSpPr txBox="1">
            <a:spLocks noChangeArrowheads="1"/>
          </p:cNvSpPr>
          <p:nvPr/>
        </p:nvSpPr>
        <p:spPr bwMode="auto">
          <a:xfrm>
            <a:off x="221058" y="2010200"/>
            <a:ext cx="8701884" cy="3704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-400416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r>
              <a:rPr lang="zh-TW" altLang="en-US" sz="2102" b="1" dirty="0">
                <a:solidFill>
                  <a:srgbClr val="0000FF"/>
                </a:solidFill>
                <a:latin typeface="Arial" pitchFamily="34" charset="0"/>
                <a:ea typeface="微軟正黑體" pitchFamily="34" charset="-120"/>
                <a:cs typeface="Times New Roman" pitchFamily="18" charset="0"/>
              </a:rPr>
              <a:t>◎</a:t>
            </a:r>
            <a:r>
              <a:rPr lang="zh-TW" altLang="zh-TW" sz="2102" b="1" dirty="0">
                <a:solidFill>
                  <a:srgbClr val="0000FF"/>
                </a:solidFill>
                <a:latin typeface="Arial" pitchFamily="34" charset="0"/>
                <a:ea typeface="微軟正黑體" pitchFamily="34" charset="-120"/>
                <a:cs typeface="Times New Roman" pitchFamily="18" charset="0"/>
              </a:rPr>
              <a:t>資源教室</a:t>
            </a:r>
            <a:r>
              <a:rPr lang="zh-TW" altLang="zh-TW" sz="2102" b="1" dirty="0" smtClean="0">
                <a:solidFill>
                  <a:srgbClr val="0000FF"/>
                </a:solidFill>
                <a:latin typeface="Arial" pitchFamily="34" charset="0"/>
                <a:ea typeface="微軟正黑體" pitchFamily="34" charset="-120"/>
                <a:cs typeface="Times New Roman" pitchFamily="18" charset="0"/>
              </a:rPr>
              <a:t>：</a:t>
            </a:r>
            <a:endParaRPr lang="en-US" altLang="zh-TW" sz="2102" b="1" dirty="0" smtClean="0">
              <a:solidFill>
                <a:srgbClr val="0000FF"/>
              </a:solidFill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indent="-400416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zh-TW" altLang="zh-TW" sz="1752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7859" algn="just">
              <a:buClr>
                <a:srgbClr val="990000"/>
              </a:buClr>
              <a:defRPr/>
            </a:pPr>
            <a:r>
              <a:rPr lang="en-US" altLang="zh-TW" sz="2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102</a:t>
            </a:r>
            <a:r>
              <a:rPr lang="zh-TW" altLang="zh-TW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學年度第</a:t>
            </a:r>
            <a:r>
              <a:rPr lang="en-US" altLang="zh-TW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zh-TW" altLang="zh-TW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學期</a:t>
            </a:r>
            <a:r>
              <a:rPr lang="en-US" altLang="zh-TW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zh-TW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特殊需求學生系所及障別一覽表：</a:t>
            </a:r>
          </a:p>
          <a:p>
            <a:pPr marL="155717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701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5717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100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5717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701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5717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701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5717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701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5717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701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5717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701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5717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701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5717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701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5717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701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5717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701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5717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701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5717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701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5717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701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5717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701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5717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701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5717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701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5717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701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5717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701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5717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701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5717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701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5717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701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5717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701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5717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701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5717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701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5717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701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6085515" y="1789142"/>
            <a:ext cx="3058486" cy="415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2102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資源教室特殊需求學生</a:t>
            </a:r>
          </a:p>
        </p:txBody>
      </p:sp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0124439"/>
              </p:ext>
            </p:extLst>
          </p:nvPr>
        </p:nvGraphicFramePr>
        <p:xfrm>
          <a:off x="346360" y="3140968"/>
          <a:ext cx="8576582" cy="2892294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056535"/>
                <a:gridCol w="758945"/>
                <a:gridCol w="6761102"/>
              </a:tblGrid>
              <a:tr h="333672">
                <a:tc>
                  <a:txBody>
                    <a:bodyPr/>
                    <a:lstStyle/>
                    <a:p>
                      <a:pPr algn="ctr"/>
                      <a:r>
                        <a:rPr kumimoji="1" lang="zh-TW" altLang="zh-TW" sz="1700" b="1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管理學院</a:t>
                      </a:r>
                      <a:endParaRPr kumimoji="1" lang="zh-TW" altLang="en-US" sz="17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80081" marR="80081" marT="40041" marB="4004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zh-TW" sz="1700" b="1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13</a:t>
                      </a:r>
                      <a:r>
                        <a:rPr kumimoji="1" lang="zh-TW" altLang="en-US" sz="1700" b="1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位</a:t>
                      </a:r>
                      <a:endParaRPr kumimoji="1" lang="zh-TW" altLang="en-US" sz="17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80081" marR="80081" marT="40041" marB="40041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1" lang="zh-TW" altLang="en-US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障別：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肢障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輕</a:t>
                      </a:r>
                      <a:r>
                        <a:rPr kumimoji="1" lang="zh-TW" altLang="en-US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、中、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重度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、聽障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kumimoji="1" lang="zh-TW" altLang="en-US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輕、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中度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、</a:t>
                      </a:r>
                      <a:r>
                        <a:rPr kumimoji="1" lang="zh-TW" altLang="en-US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視障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kumimoji="1" lang="zh-TW" altLang="en-US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中度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r>
                        <a:rPr kumimoji="1" lang="zh-TW" altLang="en-US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、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語障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輕度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kumimoji="1" lang="zh-TW" altLang="en-US" sz="1700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80081" marR="80081" marT="40041" marB="40041" anchor="ctr"/>
                </a:tc>
              </a:tr>
              <a:tr h="333672">
                <a:tc>
                  <a:txBody>
                    <a:bodyPr/>
                    <a:lstStyle/>
                    <a:p>
                      <a:pPr algn="ctr"/>
                      <a:r>
                        <a:rPr kumimoji="1" lang="zh-TW" altLang="zh-TW" sz="1700" b="1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文學院</a:t>
                      </a:r>
                      <a:endParaRPr kumimoji="1" lang="zh-TW" altLang="en-US" sz="17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80081" marR="80081" marT="40041" marB="4004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zh-TW" sz="1700" b="1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13</a:t>
                      </a:r>
                      <a:r>
                        <a:rPr kumimoji="1" lang="zh-TW" altLang="en-US" sz="1700" b="1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位</a:t>
                      </a:r>
                      <a:endParaRPr kumimoji="1" lang="zh-TW" altLang="en-US" sz="17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80081" marR="80081" marT="40041" marB="40041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1" lang="zh-TW" altLang="en-US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障別：身體病弱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kumimoji="1" lang="zh-TW" altLang="en-US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輕度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r>
                        <a:rPr kumimoji="1" lang="zh-TW" altLang="en-US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、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肢障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kumimoji="1" lang="zh-TW" altLang="en-US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輕、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中度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、視障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輕、中度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、自閉症</a:t>
                      </a:r>
                      <a:endParaRPr kumimoji="1" lang="zh-TW" altLang="en-US" sz="1700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80081" marR="80081" marT="40041" marB="40041" anchor="ctr"/>
                </a:tc>
              </a:tr>
              <a:tr h="333672">
                <a:tc>
                  <a:txBody>
                    <a:bodyPr/>
                    <a:lstStyle/>
                    <a:p>
                      <a:pPr algn="ctr"/>
                      <a:r>
                        <a:rPr kumimoji="1" lang="zh-TW" altLang="zh-TW" sz="1700" b="1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社科院</a:t>
                      </a:r>
                      <a:endParaRPr kumimoji="1" lang="zh-TW" altLang="en-US" sz="17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80081" marR="80081" marT="40041" marB="4004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zh-TW" sz="1700" b="1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6</a:t>
                      </a:r>
                      <a:r>
                        <a:rPr kumimoji="1" lang="zh-TW" altLang="en-US" sz="1700" b="1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位</a:t>
                      </a:r>
                      <a:endParaRPr kumimoji="1" lang="zh-TW" altLang="en-US" sz="17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80081" marR="80081" marT="40041" marB="40041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1" lang="zh-TW" altLang="en-US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障別：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肢障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輕、中、重度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、視障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輕度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r>
                        <a:rPr kumimoji="1" lang="zh-TW" altLang="en-US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、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重器障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極重度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kumimoji="1" lang="zh-TW" altLang="en-US" sz="1700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80081" marR="80081" marT="40041" marB="40041" anchor="ctr"/>
                </a:tc>
              </a:tr>
              <a:tr h="333672">
                <a:tc>
                  <a:txBody>
                    <a:bodyPr/>
                    <a:lstStyle/>
                    <a:p>
                      <a:pPr algn="ctr"/>
                      <a:r>
                        <a:rPr kumimoji="1" lang="zh-TW" altLang="zh-TW" sz="1700" b="1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海科院</a:t>
                      </a:r>
                      <a:endParaRPr kumimoji="1" lang="zh-TW" altLang="en-US" sz="17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80081" marR="80081" marT="40041" marB="4004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zh-TW" sz="1700" b="1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r>
                        <a:rPr kumimoji="1" lang="zh-TW" altLang="en-US" sz="1700" b="1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位</a:t>
                      </a:r>
                      <a:endParaRPr kumimoji="1" lang="zh-TW" altLang="en-US" sz="17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80081" marR="80081" marT="40041" marB="40041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障別：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重器障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輕、</a:t>
                      </a:r>
                      <a:r>
                        <a:rPr kumimoji="1" lang="zh-TW" altLang="en-US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中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度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、語障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輕度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、情緒障礙</a:t>
                      </a:r>
                      <a:endParaRPr kumimoji="1" lang="zh-TW" altLang="en-US" sz="1700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80081" marR="80081" marT="40041" marB="40041" anchor="ctr"/>
                </a:tc>
              </a:tr>
              <a:tr h="587263">
                <a:tc>
                  <a:txBody>
                    <a:bodyPr/>
                    <a:lstStyle/>
                    <a:p>
                      <a:pPr algn="ctr"/>
                      <a:r>
                        <a:rPr kumimoji="1" lang="zh-TW" altLang="zh-TW" sz="1700" b="1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理學院</a:t>
                      </a:r>
                      <a:endParaRPr kumimoji="1" lang="zh-TW" altLang="en-US" sz="17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80081" marR="80081" marT="40041" marB="4004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zh-TW" sz="1700" b="1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13</a:t>
                      </a:r>
                      <a:r>
                        <a:rPr kumimoji="1" lang="zh-TW" altLang="en-US" sz="1700" b="1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位</a:t>
                      </a:r>
                      <a:endParaRPr kumimoji="1" lang="zh-TW" altLang="en-US" sz="17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80081" marR="80081" marT="40041" marB="40041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1" lang="zh-TW" altLang="en-US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障別：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肢障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輕、中度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、多障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中度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、顏面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輕度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、自閉症</a:t>
                      </a:r>
                      <a:r>
                        <a:rPr kumimoji="1" lang="zh-TW" altLang="en-US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、</a:t>
                      </a:r>
                      <a:endParaRPr kumimoji="1" lang="en-US" altLang="zh-TW" sz="1700" kern="1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algn="l" rtl="0" eaLnBrk="1" latinLnBrk="0" hangingPunct="1"/>
                      <a:r>
                        <a:rPr kumimoji="1" lang="zh-TW" altLang="en-US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            視障</a:t>
                      </a:r>
                      <a:r>
                        <a:rPr kumimoji="1" lang="en-US" altLang="zh-TW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</a:t>
                      </a:r>
                      <a:r>
                        <a:rPr kumimoji="1" lang="zh-TW" altLang="en-US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輕、中度</a:t>
                      </a:r>
                      <a:r>
                        <a:rPr kumimoji="1" lang="en-US" altLang="zh-TW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)</a:t>
                      </a:r>
                      <a:endParaRPr kumimoji="1" lang="zh-TW" altLang="en-US" sz="1700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80081" marR="80081" marT="40041" marB="40041" anchor="ctr"/>
                </a:tc>
              </a:tr>
              <a:tr h="587263">
                <a:tc>
                  <a:txBody>
                    <a:bodyPr/>
                    <a:lstStyle/>
                    <a:p>
                      <a:pPr algn="ctr"/>
                      <a:r>
                        <a:rPr kumimoji="1" lang="zh-TW" altLang="zh-TW" sz="1700" b="1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工學院</a:t>
                      </a:r>
                      <a:endParaRPr kumimoji="1" lang="zh-TW" altLang="en-US" sz="17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80081" marR="80081" marT="40041" marB="4004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zh-TW" sz="1700" b="1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12</a:t>
                      </a:r>
                      <a:r>
                        <a:rPr kumimoji="1" lang="zh-TW" altLang="en-US" sz="1700" b="1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位</a:t>
                      </a:r>
                      <a:endParaRPr kumimoji="1" lang="zh-TW" altLang="en-US" sz="17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80081" marR="80081" marT="40041" marB="40041" anchor="ctr"/>
                </a:tc>
                <a:tc>
                  <a:txBody>
                    <a:bodyPr/>
                    <a:lstStyle/>
                    <a:p>
                      <a:pPr marL="715963" indent="-715963" algn="l" rtl="0" eaLnBrk="1" latinLnBrk="0" hangingPunct="1"/>
                      <a:r>
                        <a:rPr kumimoji="1" lang="zh-TW" altLang="en-US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障別：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肢障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輕</a:t>
                      </a:r>
                      <a:r>
                        <a:rPr kumimoji="1" lang="zh-TW" altLang="en-US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、極重度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、視障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中度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、重器障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kumimoji="1" lang="zh-TW" altLang="en-US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極重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度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r>
                        <a:rPr kumimoji="1" lang="zh-TW" altLang="en-US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、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先天缺陷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中度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r>
                        <a:rPr kumimoji="1" lang="zh-TW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、自閉症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kumimoji="1" lang="zh-TW" altLang="en-US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輕度、中度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r>
                        <a:rPr kumimoji="1" lang="zh-TW" altLang="en-US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、語障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kumimoji="1" lang="zh-TW" altLang="en-US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輕度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r>
                        <a:rPr kumimoji="1" lang="zh-TW" altLang="en-US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、其他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kumimoji="1" lang="zh-TW" altLang="en-US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輕度</a:t>
                      </a:r>
                      <a:r>
                        <a:rPr kumimoji="1" lang="en-US" altLang="zh-TW" sz="1700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kumimoji="1" lang="zh-TW" altLang="en-US" sz="1700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80081" marR="80081" marT="40041" marB="40041" anchor="ctr"/>
                </a:tc>
              </a:tr>
              <a:tr h="333672">
                <a:tc gridSpan="3"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1" lang="zh-TW" altLang="en-US" sz="1700" b="1" kern="1200" dirty="0" smtClean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總計</a:t>
                      </a:r>
                      <a:r>
                        <a:rPr kumimoji="1" lang="en-US" altLang="zh-TW" sz="1700" b="1" kern="1200" dirty="0" smtClean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61</a:t>
                      </a:r>
                      <a:r>
                        <a:rPr kumimoji="1" lang="zh-TW" altLang="en-US" sz="1700" b="1" kern="1200" dirty="0" smtClean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位特殊需求學生</a:t>
                      </a:r>
                      <a:endParaRPr kumimoji="1" lang="zh-TW" altLang="en-US" sz="1700" b="1" kern="1200" dirty="0" smtClean="0">
                        <a:solidFill>
                          <a:srgbClr val="FF0000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80081" marR="80081" marT="40041" marB="40041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" name="AutoShape 5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350" y="6165854"/>
            <a:ext cx="647700" cy="576263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9128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19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體衛組</a:t>
            </a:r>
            <a:r>
              <a:rPr lang="en-US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體育</a:t>
            </a:r>
            <a:r>
              <a:rPr lang="en-US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1331640" y="2060848"/>
            <a:ext cx="6696744" cy="4065319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  <a:hlinkClick r:id="rId2" action="ppaction://hlinksldjump"/>
              </a:rPr>
              <a:t>體育業務</a:t>
            </a:r>
            <a:endParaRPr lang="en-US" altLang="zh-TW" dirty="0" smtClean="0">
              <a:solidFill>
                <a:srgbClr val="00B0F0"/>
              </a:solidFill>
              <a:latin typeface="標楷體" pitchFamily="65" charset="-120"/>
              <a:ea typeface="標楷體" pitchFamily="65" charset="-120"/>
            </a:endParaRPr>
          </a:p>
          <a:p>
            <a:pPr lvl="0"/>
            <a:r>
              <a:rPr lang="zh-TW" altLang="en-US" sz="24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 action="ppaction://hlinksldjump"/>
              </a:rPr>
              <a:t>一</a:t>
            </a:r>
            <a:r>
              <a:rPr lang="zh-TW" altLang="en-US" sz="2400" dirty="0" smtClean="0">
                <a:solidFill>
                  <a:srgbClr val="00B0F0"/>
                </a:solidFill>
                <a:latin typeface="新細明體"/>
                <a:hlinkClick r:id="rId3" action="ppaction://hlinksldjump"/>
              </a:rPr>
              <a:t>、</a:t>
            </a:r>
            <a:r>
              <a:rPr lang="zh-TW" altLang="zh-TW" sz="24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 action="ppaction://hlinksldjump"/>
              </a:rPr>
              <a:t>體育</a:t>
            </a:r>
            <a:r>
              <a:rPr lang="zh-TW" altLang="en-US" sz="24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 action="ppaction://hlinksldjump"/>
              </a:rPr>
              <a:t>館三樓天花板整修進度說明</a:t>
            </a:r>
            <a:endParaRPr lang="en-US" altLang="zh-TW" sz="2400" dirty="0" smtClean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r>
              <a:rPr lang="zh-TW" altLang="en-US" sz="2400" b="1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2" action="ppaction://hlinksldjump"/>
              </a:rPr>
              <a:t>二、</a:t>
            </a:r>
            <a:r>
              <a:rPr lang="zh-TW" altLang="zh-TW" sz="24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2" action="ppaction://hlinksldjump"/>
              </a:rPr>
              <a:t>校隊評鑑工作</a:t>
            </a:r>
            <a:endParaRPr lang="en-US" altLang="zh-TW" sz="2400" dirty="0" smtClean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r>
              <a:rPr lang="zh-TW" altLang="en-US" sz="24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4" action="ppaction://hlinksldjump"/>
              </a:rPr>
              <a:t>三、</a:t>
            </a:r>
            <a:r>
              <a:rPr lang="zh-TW" altLang="zh-TW" sz="24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4" action="ppaction://hlinksldjump"/>
              </a:rPr>
              <a:t>運動績優升學輔導入學生</a:t>
            </a:r>
            <a:endParaRPr lang="en-US" altLang="zh-TW" sz="2400" dirty="0" smtClean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r>
              <a:rPr lang="zh-TW" altLang="en-US" sz="24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5" action="ppaction://hlinksldjump"/>
              </a:rPr>
              <a:t>四、</a:t>
            </a:r>
            <a:r>
              <a:rPr lang="zh-TW" altLang="zh-TW" sz="2400" dirty="0" smtClean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  <a:hlinkClick r:id="rId5" action="ppaction://hlinksldjump"/>
              </a:rPr>
              <a:t>體育運動績優學生座談會</a:t>
            </a:r>
            <a:endParaRPr lang="en-US" altLang="zh-TW" sz="2400" dirty="0" smtClean="0">
              <a:solidFill>
                <a:srgbClr val="00B0F0"/>
              </a:solidFill>
              <a:latin typeface="標楷體" pitchFamily="65" charset="-120"/>
              <a:ea typeface="標楷體" pitchFamily="65" charset="-120"/>
            </a:endParaRPr>
          </a:p>
          <a:p>
            <a:pPr lvl="0"/>
            <a:r>
              <a:rPr lang="zh-TW" altLang="en-US" sz="2400" dirty="0" smtClean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  <a:hlinkClick r:id="rId6" action="ppaction://hlinksldjump"/>
              </a:rPr>
              <a:t>五、</a:t>
            </a:r>
            <a:r>
              <a:rPr lang="zh-TW" altLang="zh-TW" sz="24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6" action="ppaction://hlinksldjump"/>
              </a:rPr>
              <a:t>學生運動代表隊隊長會議</a:t>
            </a:r>
            <a:endParaRPr lang="en-US" altLang="zh-TW" sz="2400" dirty="0" smtClean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912813">
              <a:lnSpc>
                <a:spcPct val="120000"/>
              </a:lnSpc>
              <a:spcBef>
                <a:spcPts val="600"/>
              </a:spcBef>
              <a:defRPr/>
            </a:pPr>
            <a:r>
              <a:rPr lang="zh-TW" altLang="en-US" sz="24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7" action="ppaction://hlinksldjump"/>
              </a:rPr>
              <a:t>六、</a:t>
            </a:r>
            <a:r>
              <a:rPr lang="zh-TW" altLang="zh-TW" sz="24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7" action="ppaction://hlinksldjump"/>
              </a:rPr>
              <a:t>大一新生體適能檢測</a:t>
            </a:r>
            <a:endParaRPr lang="en-US" altLang="zh-TW" sz="2400" dirty="0" smtClean="0">
              <a:solidFill>
                <a:srgbClr val="00B0F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  <a:hlinkClick r:id="rId8" action="ppaction://hlinksldjump"/>
              </a:rPr>
              <a:t>體育賽事</a:t>
            </a:r>
            <a:endParaRPr lang="en-US" altLang="zh-TW" dirty="0" smtClean="0">
              <a:solidFill>
                <a:srgbClr val="00B0F0"/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55576" y="784780"/>
            <a:ext cx="723355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zh-TW" altLang="en-US" sz="2800" b="1" dirty="0" smtClean="0">
                <a:solidFill>
                  <a:srgbClr val="0000FF"/>
                </a:solidFill>
                <a:latin typeface="新細明體"/>
                <a:ea typeface="新細明體"/>
              </a:rPr>
              <a:t>、</a:t>
            </a:r>
            <a:r>
              <a:rPr lang="zh-TW" altLang="zh-TW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</a:t>
            </a:r>
            <a:r>
              <a:rPr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館三樓天花板整修進度說明</a:t>
            </a:r>
            <a:endParaRPr lang="en-US" altLang="zh-TW" sz="28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重要時程：</a:t>
            </a:r>
            <a:endParaRPr lang="en-US" altLang="zh-TW" sz="24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25475">
              <a:spcBef>
                <a:spcPts val="600"/>
              </a:spcBef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預定施工完畢時間：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102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25475">
              <a:spcBef>
                <a:spcPts val="600"/>
              </a:spcBef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預定啟用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時間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102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18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施工照片</a:t>
            </a:r>
            <a:r>
              <a:rPr lang="en-US" altLang="zh-TW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endParaRPr lang="zh-TW" altLang="zh-TW" sz="24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292079" y="3154659"/>
            <a:ext cx="3447377" cy="2652403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5182838" y="5892368"/>
            <a:ext cx="377991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目前天花板已拆除完畢，正在架設</a:t>
            </a:r>
            <a:r>
              <a:rPr lang="en-US" altLang="zh-TW" sz="1600" dirty="0" smtClean="0">
                <a:latin typeface="標楷體" pitchFamily="65" charset="-120"/>
                <a:ea typeface="標楷體" pitchFamily="65" charset="-120"/>
              </a:rPr>
              <a:t>C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型鋼以固定燈具，地板</a:t>
            </a:r>
            <a:r>
              <a:rPr lang="zh-TW" altLang="en-US" sz="1600" dirty="0">
                <a:latin typeface="標楷體" pitchFamily="65" charset="-120"/>
                <a:ea typeface="標楷體" pitchFamily="65" charset="-120"/>
              </a:rPr>
              <a:t>均鋪設</a:t>
            </a:r>
            <a:r>
              <a:rPr lang="en-US" altLang="zh-TW" sz="1600" dirty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1600" dirty="0">
                <a:latin typeface="標楷體" pitchFamily="65" charset="-120"/>
                <a:ea typeface="標楷體" pitchFamily="65" charset="-120"/>
              </a:rPr>
              <a:t>分厚的木板，保護原本的楓木彈性地板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。</a:t>
            </a:r>
            <a:r>
              <a:rPr lang="en-US" altLang="zh-TW" sz="16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altLang="zh-TW" sz="1600" dirty="0" smtClean="0">
                <a:latin typeface="標楷體" pitchFamily="65" charset="-120"/>
                <a:ea typeface="標楷體" pitchFamily="65" charset="-120"/>
              </a:rPr>
              <a:t>102/10/22)</a:t>
            </a:r>
            <a:endParaRPr lang="zh-TW" altLang="en-US" sz="1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483749" y="5892369"/>
            <a:ext cx="3722109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原本天花板掉落情形，近</a:t>
            </a:r>
            <a:r>
              <a:rPr lang="en-US" altLang="zh-TW" sz="1600" dirty="0" smtClean="0">
                <a:latin typeface="標楷體" pitchFamily="65" charset="-120"/>
                <a:ea typeface="標楷體" pitchFamily="65" charset="-120"/>
              </a:rPr>
              <a:t>1/3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的天花板與燈具掉落，所幸因掉落時間接近運動場關閉時間</a:t>
            </a:r>
            <a:r>
              <a:rPr lang="zh-TW" altLang="en-US" sz="1600" dirty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無人</a:t>
            </a:r>
            <a:r>
              <a:rPr lang="zh-TW" altLang="en-US" sz="1600" dirty="0">
                <a:latin typeface="標楷體" pitchFamily="65" charset="-120"/>
                <a:ea typeface="標楷體" pitchFamily="65" charset="-120"/>
              </a:rPr>
              <a:t>受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傷。</a:t>
            </a:r>
            <a:r>
              <a:rPr lang="en-US" altLang="zh-TW" sz="1600" dirty="0" smtClean="0">
                <a:latin typeface="標楷體" pitchFamily="65" charset="-120"/>
                <a:ea typeface="標楷體" pitchFamily="65" charset="-120"/>
              </a:rPr>
              <a:t>(102/07/08)</a:t>
            </a:r>
            <a:endParaRPr lang="zh-TW" altLang="en-US" sz="16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6" name="Picture 2" descr="Z:\體衛組照片類（請用日期與資料夾）\2013綜合球場天花板掉落\DSC00950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83749" y="3154660"/>
            <a:ext cx="3699089" cy="265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323528" y="179348"/>
            <a:ext cx="24929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zh-TW" altLang="en-US" sz="3600" b="1" kern="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體育業務</a:t>
            </a:r>
            <a:endParaRPr lang="en-US" altLang="zh-TW" sz="3600" b="1" kern="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AutoShape 5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16416" y="2420888"/>
            <a:ext cx="647700" cy="576263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9128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29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 txBox="1">
            <a:spLocks/>
          </p:cNvSpPr>
          <p:nvPr/>
        </p:nvSpPr>
        <p:spPr bwMode="auto">
          <a:xfrm>
            <a:off x="467544" y="404664"/>
            <a:ext cx="4104456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zh-TW" altLang="en-US" sz="3600" b="1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體育業務</a:t>
            </a:r>
            <a:endParaRPr lang="en-US" altLang="zh-TW" sz="3600" b="1" kern="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en-US" altLang="zh-TW" sz="3600" kern="0" dirty="0" smtClean="0">
              <a:latin typeface="標楷體" pitchFamily="65" charset="-120"/>
              <a:ea typeface="標楷體" pitchFamily="65" charset="-120"/>
            </a:endParaRPr>
          </a:p>
          <a:p>
            <a:pPr marL="608013" indent="-949325" defTabSz="912813">
              <a:lnSpc>
                <a:spcPct val="120000"/>
              </a:lnSpc>
              <a:spcBef>
                <a:spcPts val="600"/>
              </a:spcBef>
              <a:buNone/>
              <a:defRPr/>
            </a:pP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101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學年度校隊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評鑑工作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已於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8/28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日完成第二次年度評鑑，本次評鑑所有代表隊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共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20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個校隊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全數通過，其中男子游泳隊、女子排球隊、男子射箭隊、女子射箭隊等四隊獲選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101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學年度績優校隊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kern="0" dirty="0" smtClean="0">
              <a:latin typeface="標楷體" pitchFamily="65" charset="-120"/>
              <a:ea typeface="標楷體" pitchFamily="65" charset="-120"/>
            </a:endParaRPr>
          </a:p>
          <a:p>
            <a:pPr marL="608013" indent="-949325" defTabSz="912813">
              <a:lnSpc>
                <a:spcPct val="120000"/>
              </a:lnSpc>
              <a:spcBef>
                <a:spcPts val="1200"/>
              </a:spcBef>
              <a:buFont typeface="Wingdings" pitchFamily="2" charset="2"/>
              <a:buNone/>
              <a:defRPr/>
            </a:pPr>
            <a:endParaRPr lang="en-US" altLang="zh-TW" sz="2000" kern="0" dirty="0" smtClean="0">
              <a:latin typeface="標楷體" pitchFamily="65" charset="-120"/>
              <a:ea typeface="標楷體" pitchFamily="65" charset="-120"/>
            </a:endParaRPr>
          </a:p>
          <a:p>
            <a:pPr marL="354013" indent="-265113" defTabSz="912813">
              <a:lnSpc>
                <a:spcPct val="120000"/>
              </a:lnSpc>
              <a:spcBef>
                <a:spcPts val="600"/>
              </a:spcBef>
              <a:buFontTx/>
              <a:buAutoNum type="arabicPeriod"/>
            </a:pPr>
            <a:endParaRPr lang="zh-TW" altLang="en-US" sz="2000" kern="0" dirty="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6" name="Picture 2" descr="DSC0107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1628952"/>
            <a:ext cx="1936808" cy="13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DSC0107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0272" y="1628800"/>
            <a:ext cx="1824866" cy="13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2"/>
          <p:cNvSpPr txBox="1">
            <a:spLocks noChangeArrowheads="1"/>
          </p:cNvSpPr>
          <p:nvPr/>
        </p:nvSpPr>
        <p:spPr bwMode="auto">
          <a:xfrm>
            <a:off x="4427984" y="3284984"/>
            <a:ext cx="2232248" cy="50405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校隊評鑑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男子游泳隊</a:t>
            </a:r>
            <a:r>
              <a:rPr kumimoji="1" lang="en-US" altLang="zh-TW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-</a:t>
            </a:r>
            <a:r>
              <a:rPr kumimoji="1" lang="zh-TW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獲選績優校隊</a:t>
            </a:r>
            <a:endParaRPr kumimoji="1" lang="zh-TW" altLang="zh-TW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8" name="文字方塊 2"/>
          <p:cNvSpPr txBox="1">
            <a:spLocks noChangeArrowheads="1"/>
          </p:cNvSpPr>
          <p:nvPr/>
        </p:nvSpPr>
        <p:spPr bwMode="auto">
          <a:xfrm>
            <a:off x="6804248" y="3284984"/>
            <a:ext cx="2232248" cy="50405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校隊評鑑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女子排球隊</a:t>
            </a:r>
            <a:r>
              <a:rPr kumimoji="1" lang="en-US" altLang="zh-TW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-</a:t>
            </a:r>
            <a:r>
              <a:rPr kumimoji="1" lang="zh-TW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獲選績優校隊</a:t>
            </a:r>
            <a:endParaRPr kumimoji="1" lang="zh-TW" altLang="zh-TW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pic>
        <p:nvPicPr>
          <p:cNvPr id="1031" name="Picture 7" descr="DSC0107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48417" y="4077072"/>
            <a:ext cx="1967799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字方塊 2"/>
          <p:cNvSpPr txBox="1">
            <a:spLocks noChangeArrowheads="1"/>
          </p:cNvSpPr>
          <p:nvPr/>
        </p:nvSpPr>
        <p:spPr bwMode="auto">
          <a:xfrm>
            <a:off x="4427985" y="5805264"/>
            <a:ext cx="2232247" cy="50248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校隊評鑑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男子射箭隊</a:t>
            </a:r>
            <a:r>
              <a:rPr kumimoji="1" lang="en-US" altLang="zh-TW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-</a:t>
            </a:r>
            <a:r>
              <a:rPr kumimoji="1" lang="zh-TW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獲選績優校隊</a:t>
            </a:r>
            <a:endParaRPr kumimoji="1" lang="zh-TW" altLang="zh-TW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pic>
        <p:nvPicPr>
          <p:cNvPr id="1034" name="Picture 10" descr="DSC0107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0272" y="4077072"/>
            <a:ext cx="1824866" cy="13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字方塊 2"/>
          <p:cNvSpPr txBox="1">
            <a:spLocks noChangeArrowheads="1"/>
          </p:cNvSpPr>
          <p:nvPr/>
        </p:nvSpPr>
        <p:spPr bwMode="auto">
          <a:xfrm>
            <a:off x="6804248" y="5805264"/>
            <a:ext cx="2232248" cy="50189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校隊評鑑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女子射箭隊</a:t>
            </a:r>
            <a:r>
              <a:rPr kumimoji="1" lang="en-US" altLang="zh-TW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-</a:t>
            </a:r>
            <a:r>
              <a:rPr kumimoji="1" lang="zh-TW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獲選績優校隊</a:t>
            </a:r>
            <a:endParaRPr kumimoji="1" lang="zh-TW" altLang="zh-TW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11" name="AutoShape 5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635896" y="6093296"/>
            <a:ext cx="647700" cy="576263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9128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46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692696"/>
          </a:xfrm>
        </p:spPr>
        <p:txBody>
          <a:bodyPr>
            <a:normAutofit/>
          </a:bodyPr>
          <a:lstStyle/>
          <a:p>
            <a:pPr algn="l" defTabSz="912813" eaLnBrk="1" hangingPunct="1"/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已</a:t>
            </a:r>
            <a:r>
              <a:rPr lang="zh-TW" altLang="en-US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辦理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活動</a:t>
            </a:r>
            <a:endParaRPr lang="zh-TW" altLang="en-US" sz="36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67021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98">
              <a:defRPr/>
            </a:pPr>
            <a:fld id="{9543F253-0A19-457E-AF54-A6BAB4601FF9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 defTabSz="912498">
                <a:defRPr/>
              </a:pPr>
              <a:t>7</a:t>
            </a:fld>
            <a:endParaRPr lang="en-US" altLang="zh-TW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4" name="Group 6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0401172"/>
              </p:ext>
            </p:extLst>
          </p:nvPr>
        </p:nvGraphicFramePr>
        <p:xfrm>
          <a:off x="179512" y="836712"/>
          <a:ext cx="8784978" cy="5832648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016224"/>
                <a:gridCol w="936104"/>
                <a:gridCol w="936106"/>
                <a:gridCol w="936104"/>
                <a:gridCol w="3960440"/>
              </a:tblGrid>
              <a:tr h="75391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活動名稱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辦理</a:t>
                      </a:r>
                      <a:endParaRPr kumimoji="0" lang="en-US" altLang="zh-TW" sz="180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時間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主辦</a:t>
                      </a:r>
                      <a:endParaRPr kumimoji="0" lang="en-US" altLang="zh-TW" sz="180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單位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參加</a:t>
                      </a:r>
                      <a:endParaRPr kumimoji="0" lang="en-US" altLang="zh-TW" sz="18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人數</a:t>
                      </a:r>
                    </a:p>
                  </a:txBody>
                  <a:tcPr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活動照片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1766362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本校山海特色活動：</a:t>
                      </a:r>
                      <a:endParaRPr kumimoji="0" lang="en-US" altLang="zh-TW" sz="180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zh-TW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水上運動安全與自救班</a:t>
                      </a:r>
                      <a:endParaRPr kumimoji="0" lang="zh-TW" altLang="en-US" sz="180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6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9/24</a:t>
                      </a:r>
                      <a:r>
                        <a:rPr lang="zh-TW" altLang="en-US" sz="16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/>
                      </a:r>
                      <a:br>
                        <a:rPr lang="zh-TW" altLang="en-US" sz="16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</a:br>
                      <a:r>
                        <a:rPr lang="en-US" altLang="zh-TW" sz="16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9/25</a:t>
                      </a:r>
                      <a:r>
                        <a:rPr lang="zh-TW" altLang="en-US" sz="16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/>
                      </a:r>
                      <a:br>
                        <a:rPr lang="zh-TW" altLang="en-US" sz="16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</a:br>
                      <a:r>
                        <a:rPr lang="en-US" altLang="zh-TW" sz="16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10/01</a:t>
                      </a:r>
                      <a:r>
                        <a:rPr lang="zh-TW" altLang="en-US" sz="16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/>
                      </a:r>
                      <a:br>
                        <a:rPr lang="zh-TW" altLang="en-US" sz="16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</a:br>
                      <a:r>
                        <a:rPr lang="en-US" altLang="zh-TW" sz="16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10/08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altLang="zh-TW" sz="16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10/14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altLang="zh-TW" sz="16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10/15</a:t>
                      </a:r>
                      <a:endParaRPr lang="zh-TW" altLang="en-US" sz="1600" kern="1200" dirty="0">
                        <a:solidFill>
                          <a:schemeClr val="dk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體衛組</a:t>
                      </a:r>
                      <a:endParaRPr lang="zh-TW" altLang="en-US" dirty="0"/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200</a:t>
                      </a:r>
                      <a:endParaRPr kumimoji="0" lang="zh-TW" altLang="en-US" sz="1800" u="none" strike="noStrike" kern="1200" cap="none" normalizeH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</a:tr>
              <a:tr h="1728192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踏「實」學「習」</a:t>
                      </a:r>
                      <a:endParaRPr lang="en-US" altLang="zh-TW" sz="1800" dirty="0" smtClean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學生實習專案</a:t>
                      </a:r>
                      <a:endParaRPr lang="en-US" altLang="zh-TW" sz="1800" dirty="0" smtClean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暑期成果發表會</a:t>
                      </a: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10/01</a:t>
                      </a:r>
                      <a:endParaRPr lang="zh-TW" altLang="en-US" sz="18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諮職組</a:t>
                      </a: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58</a:t>
                      </a:r>
                      <a:endParaRPr kumimoji="0" lang="zh-TW" altLang="en-US" sz="18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            </a:t>
                      </a:r>
                    </a:p>
                  </a:txBody>
                  <a:tcPr marL="91441" marR="91441" marT="45722" marB="45722" anchor="ctr" horzOverflow="overflow"/>
                </a:tc>
              </a:tr>
              <a:tr h="1584176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102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學年度資源教室期初會議暨迎新活動</a:t>
                      </a:r>
                      <a:endParaRPr kumimoji="0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10/02</a:t>
                      </a:r>
                      <a:endParaRPr lang="zh-TW" altLang="en-US" sz="18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諮職組</a:t>
                      </a: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40</a:t>
                      </a:r>
                      <a:endParaRPr kumimoji="0" lang="zh-TW" altLang="en-US" sz="18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</a:tr>
            </a:tbl>
          </a:graphicData>
        </a:graphic>
      </p:graphicFrame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23883" y="3501008"/>
            <a:ext cx="1804429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48907" y="3501008"/>
            <a:ext cx="1903409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 descr="Z:\體衛組照片類（請用日期與資料夾）\智者樂水\DSC0206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123883" y="1636241"/>
            <a:ext cx="1804430" cy="1591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Z:\體衛組照片類（請用日期與資料夾）\智者樂水\DSC02073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34221" y="1643683"/>
            <a:ext cx="1918095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9081" y="5157192"/>
            <a:ext cx="1829231" cy="1440000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1583" y="5141518"/>
            <a:ext cx="192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52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 txBox="1">
            <a:spLocks/>
          </p:cNvSpPr>
          <p:nvPr/>
        </p:nvSpPr>
        <p:spPr bwMode="auto">
          <a:xfrm>
            <a:off x="179512" y="332656"/>
            <a:ext cx="4248472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5938" indent="-341313" defTabSz="912813">
              <a:lnSpc>
                <a:spcPct val="14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體育業務</a:t>
            </a:r>
            <a:endParaRPr lang="en-US" altLang="zh-TW" sz="36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08013" indent="-949325" defTabSz="912813">
              <a:lnSpc>
                <a:spcPct val="140000"/>
              </a:lnSpc>
              <a:spcBef>
                <a:spcPts val="600"/>
              </a:spcBef>
              <a:buNone/>
              <a:defRPr/>
            </a:pP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08013" indent="-949325" defTabSz="912813">
              <a:lnSpc>
                <a:spcPct val="120000"/>
              </a:lnSpc>
              <a:spcBef>
                <a:spcPts val="600"/>
              </a:spcBef>
              <a:buNone/>
              <a:defRPr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102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學年度（上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學期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08013" indent="-949325" defTabSz="912813">
              <a:lnSpc>
                <a:spcPct val="120000"/>
              </a:lnSpc>
              <a:spcBef>
                <a:spcPts val="600"/>
              </a:spcBef>
              <a:buNone/>
              <a:defRPr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運動績優升學輔導入學生」課業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輔導，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09/16(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公告至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10/04(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五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截止，經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本組審核通過申請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同共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位名單如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附表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7420685"/>
              </p:ext>
            </p:extLst>
          </p:nvPr>
        </p:nvGraphicFramePr>
        <p:xfrm>
          <a:off x="4545415" y="1196752"/>
          <a:ext cx="4320478" cy="446449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740164"/>
                <a:gridCol w="1153811"/>
                <a:gridCol w="1387503"/>
                <a:gridCol w="1039000"/>
              </a:tblGrid>
              <a:tr h="4826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sz="1600" b="0" kern="3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序號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sz="1600" b="0" kern="3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姓名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sz="1600" b="0" kern="3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系級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sz="1600" b="0" kern="300" baseline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項目</a:t>
                      </a:r>
                      <a:endParaRPr lang="zh-TW" sz="1600" b="0" kern="300" baseline="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</a:tr>
              <a:tr h="3619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600" b="0" kern="300" baseline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endParaRPr lang="zh-TW" sz="1600" b="0" kern="300" baseline="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sz="1600" b="0" kern="3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鄭○</a:t>
                      </a:r>
                      <a:r>
                        <a:rPr lang="zh-TW" sz="1600" b="0" kern="300" baseline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太</a:t>
                      </a:r>
                      <a:endParaRPr lang="zh-TW" sz="1600" b="0" kern="300" baseline="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sz="1600" b="0" kern="3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生</a:t>
                      </a:r>
                      <a:r>
                        <a:rPr lang="zh-TW" sz="1600" b="0" kern="300" baseline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科系</a:t>
                      </a:r>
                      <a:endParaRPr lang="zh-TW" sz="1600" b="0" kern="300" baseline="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sz="1600" b="0" kern="300" baseline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帆船</a:t>
                      </a:r>
                      <a:endParaRPr lang="zh-TW" sz="1600" b="0" kern="300" baseline="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19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600" b="0" kern="3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endParaRPr lang="zh-TW" sz="1600" b="0" kern="300" baseline="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sz="1600" b="0" kern="3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張○建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sz="1600" b="0" kern="3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電機系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sz="1600" b="0" kern="3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帆船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19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600" b="0" kern="300" baseline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endParaRPr lang="zh-TW" sz="1600" b="0" kern="300" baseline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sz="1600" b="0" kern="3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李○蓉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sz="1600" b="0" kern="3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企管系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sz="1600" b="0" kern="3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女子排球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19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600" b="0" kern="300" baseline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endParaRPr lang="zh-TW" sz="1600" b="0" kern="300" baseline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sz="1600" b="0" kern="3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曹○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sz="1600" b="0" kern="3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財管系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sz="1600" b="0" kern="3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女子排球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19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600" b="0" kern="3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endParaRPr lang="zh-TW" sz="1600" b="0" kern="300" baseline="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sz="1600" b="0" kern="3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李○仁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sz="1600" b="0" kern="3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企管系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sz="1600" b="0" kern="3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競速溜冰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19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600" b="0" kern="300" baseline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</a:t>
                      </a:r>
                      <a:endParaRPr lang="zh-TW" sz="1600" b="0" kern="300" baseline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sz="1600" b="0" kern="3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周○羽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sz="1600" b="0" kern="3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企管系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sz="1600" b="0" kern="3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競速溜冰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19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600" b="0" kern="300" baseline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</a:t>
                      </a:r>
                      <a:endParaRPr lang="zh-TW" sz="1600" b="0" kern="300" baseline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sz="1600" b="0" kern="3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李○婷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sz="1600" b="0" kern="3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政經系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altLang="en-US" sz="1600" b="0" kern="300" baseline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女子</a:t>
                      </a:r>
                      <a:r>
                        <a:rPr lang="zh-TW" sz="1600" b="0" kern="300" baseline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射箭</a:t>
                      </a:r>
                      <a:endParaRPr lang="zh-TW" sz="1600" b="0" kern="300" baseline="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19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600" b="0" kern="300" baseline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</a:t>
                      </a:r>
                      <a:endParaRPr lang="zh-TW" sz="1600" b="0" kern="300" baseline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sz="1600" b="0" kern="3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陳○萱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sz="1600" b="0" kern="3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社會系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sz="1600" b="0" kern="3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女子桌球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19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600" b="0" kern="300" baseline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</a:t>
                      </a:r>
                      <a:endParaRPr lang="zh-TW" sz="1600" b="0" kern="300" baseline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sz="1600" b="0" kern="3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陳○淇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sz="1600" b="0" kern="3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社會系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sz="1600" b="0" kern="3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女子桌球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19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600" b="0" kern="3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</a:t>
                      </a:r>
                      <a:endParaRPr lang="zh-TW" sz="1600" b="0" kern="300" baseline="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sz="1600" b="0" kern="3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莊○儒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sz="1600" b="0" kern="300" baseline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企管系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zh-TW" sz="1600" b="0" kern="3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女子桌球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19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</a:t>
                      </a:r>
                      <a:endParaRPr lang="zh-TW" sz="1600" b="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TW" sz="1600" b="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張○嘉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TW" sz="1600" b="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材光系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TW" sz="1600" b="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男子桌球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AutoShape 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796" y="6237113"/>
            <a:ext cx="647700" cy="576263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9128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82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 txBox="1">
            <a:spLocks noGrp="1"/>
          </p:cNvSpPr>
          <p:nvPr>
            <p:ph type="title"/>
          </p:nvPr>
        </p:nvSpPr>
        <p:spPr>
          <a:xfrm>
            <a:off x="323528" y="332656"/>
            <a:ext cx="5400600" cy="44644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7313" indent="0" defTabSz="534988" fontAlgn="auto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kumimoji="0"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體育業務</a:t>
            </a:r>
            <a:r>
              <a:rPr kumimoji="0" lang="en-US" altLang="zh-TW" sz="4000" dirty="0">
                <a:latin typeface="標楷體" pitchFamily="65" charset="-120"/>
                <a:ea typeface="標楷體" pitchFamily="65" charset="-120"/>
              </a:rPr>
              <a:t/>
            </a:r>
            <a:br>
              <a:rPr kumimoji="0" lang="en-US" altLang="zh-TW" sz="4000" dirty="0">
                <a:latin typeface="標楷體" pitchFamily="65" charset="-120"/>
                <a:ea typeface="標楷體" pitchFamily="65" charset="-120"/>
              </a:rPr>
            </a:br>
            <a:r>
              <a:rPr kumimoji="0" lang="en-US" altLang="zh-TW" sz="40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kumimoji="0" lang="en-US" altLang="zh-TW" sz="4000" dirty="0" smtClean="0">
                <a:latin typeface="標楷體" pitchFamily="65" charset="-120"/>
                <a:ea typeface="標楷體" pitchFamily="65" charset="-120"/>
              </a:rPr>
            </a:br>
            <a:r>
              <a:rPr kumimoji="0" lang="en-US" altLang="zh-TW" sz="40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kumimoji="0" lang="en-US" altLang="zh-TW" sz="40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四、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102</a:t>
            </a:r>
            <a:r>
              <a:rPr lang="zh-TW" altLang="zh-TW" sz="2400" dirty="0">
                <a:latin typeface="標楷體" pitchFamily="65" charset="-120"/>
                <a:ea typeface="標楷體" pitchFamily="65" charset="-120"/>
              </a:rPr>
              <a:t>學年度體育運動績優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學生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座談會</a:t>
            </a:r>
            <a:r>
              <a:rPr lang="zh-TW" altLang="zh-TW" sz="2400" dirty="0">
                <a:latin typeface="標楷體" pitchFamily="65" charset="-120"/>
                <a:ea typeface="標楷體" pitchFamily="65" charset="-120"/>
              </a:rPr>
              <a:t>，於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9/26(</a:t>
            </a:r>
            <a:r>
              <a:rPr lang="zh-TW" altLang="zh-TW" sz="2400" dirty="0">
                <a:latin typeface="標楷體" pitchFamily="65" charset="-120"/>
                <a:ea typeface="標楷體" pitchFamily="65" charset="-120"/>
              </a:rPr>
              <a:t>四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2400" dirty="0">
                <a:latin typeface="標楷體" pitchFamily="65" charset="-120"/>
                <a:ea typeface="標楷體" pitchFamily="65" charset="-120"/>
              </a:rPr>
              <a:t>完成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召開，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除</a:t>
            </a:r>
            <a:r>
              <a:rPr lang="zh-TW" altLang="zh-TW" sz="2400" dirty="0">
                <a:latin typeface="標楷體" pitchFamily="65" charset="-120"/>
                <a:ea typeface="標楷體" pitchFamily="65" charset="-120"/>
              </a:rPr>
              <a:t>讓本年度運動績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優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生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相互認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識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外，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也</a:t>
            </a:r>
            <a:r>
              <a:rPr lang="zh-TW" altLang="zh-TW" sz="2400" dirty="0">
                <a:latin typeface="標楷體" pitchFamily="65" charset="-120"/>
                <a:ea typeface="標楷體" pitchFamily="65" charset="-120"/>
              </a:rPr>
              <a:t>讓學生瞭解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與本</a:t>
            </a:r>
            <a:r>
              <a:rPr lang="zh-TW" altLang="zh-TW" sz="2400" dirty="0">
                <a:latin typeface="標楷體" pitchFamily="65" charset="-120"/>
                <a:ea typeface="標楷體" pitchFamily="65" charset="-120"/>
              </a:rPr>
              <a:t>組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相關之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業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務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辦理程序及自我</a:t>
            </a:r>
            <a:r>
              <a:rPr lang="zh-TW" altLang="zh-TW" sz="2400" dirty="0">
                <a:latin typeface="標楷體" pitchFamily="65" charset="-120"/>
                <a:ea typeface="標楷體" pitchFamily="65" charset="-120"/>
              </a:rPr>
              <a:t>權利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，共計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16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人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參加</a:t>
            </a:r>
            <a:r>
              <a:rPr lang="zh-TW" altLang="zh-TW" sz="2400" dirty="0">
                <a:latin typeface="標楷體" pitchFamily="65" charset="-120"/>
                <a:ea typeface="標楷體" pitchFamily="65" charset="-120"/>
              </a:rPr>
              <a:t>。 </a:t>
            </a:r>
            <a:br>
              <a:rPr lang="zh-TW" altLang="zh-TW" sz="2400" dirty="0">
                <a:latin typeface="標楷體" pitchFamily="65" charset="-120"/>
                <a:ea typeface="標楷體" pitchFamily="65" charset="-120"/>
              </a:rPr>
            </a:br>
            <a:endParaRPr kumimoji="0" lang="en-US" altLang="zh-TW" sz="2000" dirty="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8" y="620688"/>
            <a:ext cx="3172854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8" y="3501008"/>
            <a:ext cx="3199437" cy="2396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文字方塊 7"/>
          <p:cNvSpPr txBox="1"/>
          <p:nvPr/>
        </p:nvSpPr>
        <p:spPr>
          <a:xfrm>
            <a:off x="6266439" y="5944763"/>
            <a:ext cx="2088232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zh-TW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運動績優學生座談會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6013984" y="3033731"/>
            <a:ext cx="2452195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zh-TW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運動績優學生</a:t>
            </a:r>
            <a:r>
              <a:rPr lang="zh-TW" altLang="zh-TW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座談會</a:t>
            </a:r>
            <a:endParaRPr lang="zh-TW" altLang="zh-TW" sz="1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796" y="6237113"/>
            <a:ext cx="647700" cy="576263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9128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82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 txBox="1">
            <a:spLocks/>
          </p:cNvSpPr>
          <p:nvPr/>
        </p:nvSpPr>
        <p:spPr>
          <a:xfrm>
            <a:off x="467544" y="404665"/>
            <a:ext cx="4896544" cy="56886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fontAlgn="auto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kumimoji="0"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體育業務</a:t>
            </a:r>
            <a:endParaRPr kumimoji="0" lang="en-US" altLang="zh-TW" sz="36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 fontAlgn="auto">
              <a:spcBef>
                <a:spcPts val="600"/>
              </a:spcBef>
              <a:spcAft>
                <a:spcPts val="600"/>
              </a:spcAft>
              <a:buNone/>
              <a:defRPr/>
            </a:pPr>
            <a:endParaRPr kumimoji="0" lang="zh-TW" altLang="en-US" dirty="0" smtClean="0">
              <a:latin typeface="標楷體" pitchFamily="65" charset="-120"/>
              <a:ea typeface="標楷體" pitchFamily="65" charset="-120"/>
            </a:endParaRPr>
          </a:p>
          <a:p>
            <a:pPr marL="608013" lvl="0" indent="-949325" defTabSz="912813" eaLnBrk="0" fontAlgn="auto" hangingPunct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kumimoji="0" lang="zh-TW" altLang="en-US" sz="2400" dirty="0" smtClean="0">
                <a:latin typeface="標楷體" pitchFamily="65" charset="-120"/>
                <a:ea typeface="標楷體" pitchFamily="65" charset="-120"/>
              </a:rPr>
              <a:t>五、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102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學年度第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學期學生運動代表隊隊長會議，於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9/27(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五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完成召開，會中向各隊長宣達校隊訓練、比賽及輔導等相關事項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kumimoji="0"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608013" indent="-949325" defTabSz="912813" eaLnBrk="0" fontAlgn="auto" hangingPunct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kumimoji="0"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608013" indent="-949325" defTabSz="912813" eaLnBrk="0" fontAlgn="auto" hangingPunct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kumimoji="0"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marL="88900" indent="0" defTabSz="912813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kumimoji="0" lang="zh-TW" altLang="en-US" sz="2400" dirty="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606252"/>
            <a:ext cx="3240360" cy="2426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文字方塊 2"/>
          <p:cNvSpPr txBox="1">
            <a:spLocks noChangeArrowheads="1"/>
          </p:cNvSpPr>
          <p:nvPr/>
        </p:nvSpPr>
        <p:spPr bwMode="auto">
          <a:xfrm>
            <a:off x="6072721" y="3140968"/>
            <a:ext cx="2255142" cy="50405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kumimoji="1" lang="zh-TW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學生運動代表隊</a:t>
            </a:r>
            <a:endParaRPr lang="en-US" altLang="zh-TW" sz="1400" dirty="0" smtClean="0">
              <a:latin typeface="標楷體" pitchFamily="65" charset="-120"/>
              <a:ea typeface="標楷體" pitchFamily="65" charset="-120"/>
              <a:cs typeface="新細明體" pitchFamily="18" charset="-120"/>
            </a:endParaRPr>
          </a:p>
          <a:p>
            <a:pPr lvl="0" algn="ctr"/>
            <a:r>
              <a:rPr lang="zh-TW" altLang="en-US" sz="1400" dirty="0" smtClean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期</a:t>
            </a:r>
            <a:r>
              <a:rPr lang="zh-TW" altLang="en-US" sz="1400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初</a:t>
            </a:r>
            <a:r>
              <a:rPr kumimoji="1" lang="zh-TW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隊長會議</a:t>
            </a:r>
            <a:endParaRPr kumimoji="1" lang="zh-TW" altLang="zh-TW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20847" y="3717032"/>
            <a:ext cx="3196734" cy="2277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字方塊 7"/>
          <p:cNvSpPr txBox="1"/>
          <p:nvPr/>
        </p:nvSpPr>
        <p:spPr>
          <a:xfrm>
            <a:off x="6099634" y="6093297"/>
            <a:ext cx="2304256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1400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學生運動代表隊</a:t>
            </a:r>
            <a:endParaRPr lang="en-US" altLang="zh-TW" sz="1400" dirty="0">
              <a:latin typeface="標楷體" pitchFamily="65" charset="-120"/>
              <a:ea typeface="標楷體" pitchFamily="65" charset="-120"/>
              <a:cs typeface="新細明體" pitchFamily="18" charset="-120"/>
            </a:endParaRPr>
          </a:p>
          <a:p>
            <a:pPr lvl="0" algn="ctr"/>
            <a:r>
              <a:rPr lang="zh-TW" altLang="en-US" sz="1400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期初隊長</a:t>
            </a:r>
            <a:r>
              <a:rPr lang="zh-TW" altLang="en-US" sz="1400" dirty="0" smtClean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會議</a:t>
            </a:r>
            <a:endParaRPr lang="zh-TW" altLang="zh-TW" sz="1400" dirty="0">
              <a:latin typeface="標楷體" panose="03000509000000000000" pitchFamily="65" charset="-120"/>
              <a:ea typeface="標楷體" panose="03000509000000000000" pitchFamily="65" charset="-120"/>
              <a:cs typeface="新細明體" pitchFamily="18" charset="-120"/>
            </a:endParaRPr>
          </a:p>
        </p:txBody>
      </p:sp>
      <p:sp>
        <p:nvSpPr>
          <p:cNvPr id="7" name="AutoShape 5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96300" y="6281737"/>
            <a:ext cx="647700" cy="576263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9128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66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67544" y="404664"/>
            <a:ext cx="3888432" cy="430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fontAlgn="auto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kumimoji="0" lang="zh-TW" altLang="en-US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體育</a:t>
            </a:r>
            <a:r>
              <a:rPr kumimoji="0"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業務</a:t>
            </a:r>
            <a:endParaRPr kumimoji="0" lang="en-US" altLang="zh-TW" sz="36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 fontAlgn="auto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endParaRPr kumimoji="0"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lvl="0" defTabSz="912813">
              <a:lnSpc>
                <a:spcPct val="120000"/>
              </a:lnSpc>
              <a:spcBef>
                <a:spcPts val="600"/>
              </a:spcBef>
              <a:defRPr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六、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102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學年度大一新生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體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912813">
              <a:lnSpc>
                <a:spcPct val="120000"/>
              </a:lnSpc>
              <a:spcBef>
                <a:spcPts val="600"/>
              </a:spcBef>
              <a:defRPr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適能檢測已於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9/20(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五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912813">
              <a:lnSpc>
                <a:spcPct val="120000"/>
              </a:lnSpc>
              <a:spcBef>
                <a:spcPts val="600"/>
              </a:spcBef>
              <a:defRPr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請通識教育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中心運動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912813">
              <a:lnSpc>
                <a:spcPct val="120000"/>
              </a:lnSpc>
              <a:spcBef>
                <a:spcPts val="600"/>
              </a:spcBef>
              <a:defRPr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健康教育組體育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教師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協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912813">
              <a:lnSpc>
                <a:spcPct val="120000"/>
              </a:lnSpc>
              <a:spcBef>
                <a:spcPts val="600"/>
              </a:spcBef>
              <a:defRPr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助辦理檢測。 </a:t>
            </a:r>
            <a:r>
              <a:rPr lang="zh-TW" altLang="zh-TW" sz="1600" dirty="0"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zh-TW" sz="1600" dirty="0">
                <a:latin typeface="標楷體" pitchFamily="65" charset="-120"/>
                <a:ea typeface="標楷體" pitchFamily="65" charset="-120"/>
              </a:rPr>
            </a:br>
            <a:endParaRPr lang="zh-TW" altLang="en-US" dirty="0"/>
          </a:p>
        </p:txBody>
      </p:sp>
      <p:sp>
        <p:nvSpPr>
          <p:cNvPr id="4" name="文字方塊 2"/>
          <p:cNvSpPr txBox="1">
            <a:spLocks noChangeArrowheads="1"/>
          </p:cNvSpPr>
          <p:nvPr/>
        </p:nvSpPr>
        <p:spPr bwMode="auto">
          <a:xfrm>
            <a:off x="4499992" y="3356992"/>
            <a:ext cx="1907996" cy="3383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體適能</a:t>
            </a:r>
            <a:r>
              <a:rPr kumimoji="1" lang="zh-TW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檢測</a:t>
            </a:r>
            <a:r>
              <a:rPr kumimoji="1" lang="en-US" altLang="zh-TW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-</a:t>
            </a:r>
            <a:r>
              <a:rPr kumimoji="1" lang="zh-TW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量身高</a:t>
            </a:r>
            <a:endParaRPr kumimoji="1" lang="zh-TW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5" name="文字方塊 2"/>
          <p:cNvSpPr txBox="1">
            <a:spLocks noChangeArrowheads="1"/>
          </p:cNvSpPr>
          <p:nvPr/>
        </p:nvSpPr>
        <p:spPr bwMode="auto">
          <a:xfrm>
            <a:off x="6948264" y="3356992"/>
            <a:ext cx="1979711" cy="3397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體適能</a:t>
            </a:r>
            <a:r>
              <a:rPr kumimoji="1" lang="zh-TW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檢測</a:t>
            </a:r>
            <a:r>
              <a:rPr kumimoji="1" lang="en-US" altLang="zh-TW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-</a:t>
            </a:r>
            <a:r>
              <a:rPr kumimoji="1" lang="zh-TW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心肺適能</a:t>
            </a:r>
            <a:endParaRPr kumimoji="1" lang="zh-TW" altLang="zh-TW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pic>
        <p:nvPicPr>
          <p:cNvPr id="1035" name="Picture 11" descr="IMG_167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3933056"/>
            <a:ext cx="2304256" cy="166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字方塊 2"/>
          <p:cNvSpPr txBox="1">
            <a:spLocks noChangeArrowheads="1"/>
          </p:cNvSpPr>
          <p:nvPr/>
        </p:nvSpPr>
        <p:spPr bwMode="auto">
          <a:xfrm>
            <a:off x="4499992" y="5805264"/>
            <a:ext cx="2029861" cy="3397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體適能</a:t>
            </a:r>
            <a:r>
              <a:rPr kumimoji="1" lang="zh-TW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檢測</a:t>
            </a:r>
            <a:r>
              <a:rPr kumimoji="1" lang="en-US" altLang="zh-TW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-</a:t>
            </a:r>
            <a:r>
              <a:rPr kumimoji="1" lang="zh-TW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體前彎</a:t>
            </a:r>
            <a:endParaRPr kumimoji="1" lang="zh-TW" altLang="zh-TW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7" name="文字方塊 2"/>
          <p:cNvSpPr txBox="1">
            <a:spLocks noChangeArrowheads="1"/>
          </p:cNvSpPr>
          <p:nvPr/>
        </p:nvSpPr>
        <p:spPr bwMode="auto">
          <a:xfrm>
            <a:off x="6732240" y="5805264"/>
            <a:ext cx="2189361" cy="3397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體適能</a:t>
            </a:r>
            <a:r>
              <a:rPr kumimoji="1" lang="zh-TW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檢測</a:t>
            </a:r>
            <a:r>
              <a:rPr kumimoji="1" lang="en-US" altLang="zh-TW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-</a:t>
            </a:r>
            <a:r>
              <a:rPr kumimoji="1" lang="zh-TW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仰臥起坐</a:t>
            </a:r>
            <a:endParaRPr kumimoji="1" lang="zh-TW" altLang="zh-TW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6836" y="3933056"/>
            <a:ext cx="2123779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Z:\體衛組照片類（請用日期與資料夾）\20121004體適能檢測\IMG_179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1" y="1340768"/>
            <a:ext cx="2232249" cy="180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Z:\體衛組照片類（請用日期與資料夾）\20121004體適能檢測\IMG_1757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6836" y="1340768"/>
            <a:ext cx="2123779" cy="1845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5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796" y="6237113"/>
            <a:ext cx="647700" cy="576263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9128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94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46531" y="1340768"/>
            <a:ext cx="7258472" cy="4785395"/>
          </a:xfrm>
        </p:spPr>
        <p:txBody>
          <a:bodyPr/>
          <a:lstStyle/>
          <a:p>
            <a:pPr marL="0" lvl="0" indent="0">
              <a:buNone/>
            </a:pP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>
              <a:buNone/>
            </a:pPr>
            <a:r>
              <a:rPr lang="zh-TW" altLang="en-US" sz="2400" dirty="0" smtClean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七</a:t>
            </a:r>
            <a:r>
              <a:rPr lang="zh-TW" altLang="en-US" sz="2400" dirty="0" smtClean="0">
                <a:solidFill>
                  <a:schemeClr val="accent4">
                    <a:lumMod val="50000"/>
                  </a:schemeClr>
                </a:solidFill>
                <a:latin typeface="新細明體"/>
                <a:ea typeface="新細明體"/>
              </a:rPr>
              <a:t>、</a:t>
            </a:r>
            <a:r>
              <a:rPr lang="zh-TW" altLang="en-US" sz="2400" dirty="0" smtClean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新生盃～愛運動的新生同學看過來</a:t>
            </a:r>
            <a:endParaRPr lang="en-US" altLang="zh-TW" sz="2400" dirty="0" smtClean="0">
              <a:solidFill>
                <a:schemeClr val="accent4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zh-TW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indent="17463">
              <a:spcBef>
                <a:spcPts val="600"/>
              </a:spcBef>
              <a:buFont typeface="Wingdings" panose="05000000000000000000" pitchFamily="2" charset="2"/>
              <a:buChar char="u"/>
            </a:pPr>
            <a:r>
              <a:rPr lang="zh-TW" altLang="zh-TW" sz="24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校內體育活動</a:t>
            </a:r>
            <a:endParaRPr lang="en-US" altLang="zh-TW" sz="2400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22300" indent="0">
              <a:spcBef>
                <a:spcPts val="600"/>
              </a:spcBef>
              <a:buNone/>
            </a:pP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本年度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(102)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學年度新生盃辦理項目預計有：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22300" indent="0">
              <a:spcBef>
                <a:spcPts val="600"/>
              </a:spcBef>
              <a:buNone/>
            </a:pP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排球、籃球、桌球、羽球、射箭、田徑、游泳、網球、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足球、棒球共計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項，各項活動競賽於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102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月起在本校各運動場館陸續展開。</a:t>
            </a:r>
          </a:p>
          <a:p>
            <a:pPr marL="0" indent="0">
              <a:buNone/>
            </a:pPr>
            <a:endParaRPr lang="zh-TW" altLang="en-US" sz="2400" dirty="0"/>
          </a:p>
        </p:txBody>
      </p:sp>
      <p:sp>
        <p:nvSpPr>
          <p:cNvPr id="4" name="矩形 3"/>
          <p:cNvSpPr/>
          <p:nvPr/>
        </p:nvSpPr>
        <p:spPr>
          <a:xfrm>
            <a:off x="539552" y="404664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zh-TW" altLang="zh-TW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</a:t>
            </a:r>
            <a:r>
              <a:rPr lang="zh-TW" altLang="zh-TW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賽事</a:t>
            </a:r>
            <a:endParaRPr lang="en-US" altLang="zh-TW" sz="36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en-US" altLang="zh-TW" sz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5280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916832"/>
            <a:ext cx="8136904" cy="4608512"/>
          </a:xfrm>
        </p:spPr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zh-TW" altLang="zh-TW" sz="24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校外</a:t>
            </a:r>
            <a:r>
              <a:rPr lang="zh-TW" altLang="zh-TW" sz="2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</a:t>
            </a:r>
            <a:r>
              <a:rPr lang="zh-TW" altLang="zh-TW" sz="24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活動</a:t>
            </a:r>
            <a:endParaRPr lang="zh-TW" altLang="zh-TW" sz="24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249363" indent="-1249363">
              <a:buNone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中華民國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大專校院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102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學年度籃球運動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聯賽本校擬派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男子、女子籃球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代表隊組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隊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報名參賽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 marL="1249363" indent="-1249363">
              <a:buNone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中華民國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大專校院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102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學年度排球運動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聯賽本校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擬派男子、女子排球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代表隊組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隊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報名參賽。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249363" indent="-1249363">
              <a:buNone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中華民國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大專校院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102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學年度足球運動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聯賽本校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擬派足球代表隊組隊報名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參賽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 marL="1249363" indent="-623888">
              <a:buNone/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中華民國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大專校院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102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學年度棒球運動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聯賽本校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擬派棒球代表隊組隊報名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參賽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</p:txBody>
      </p:sp>
      <p:sp>
        <p:nvSpPr>
          <p:cNvPr id="4" name="矩形 3"/>
          <p:cNvSpPr/>
          <p:nvPr/>
        </p:nvSpPr>
        <p:spPr>
          <a:xfrm>
            <a:off x="539552" y="404664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zh-TW" altLang="zh-TW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</a:t>
            </a:r>
            <a:r>
              <a:rPr lang="zh-TW" altLang="zh-TW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賽事</a:t>
            </a:r>
            <a:endParaRPr lang="en-US" altLang="zh-TW" sz="36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en-US" altLang="zh-TW" sz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AutoShape 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350" y="6165854"/>
            <a:ext cx="647700" cy="576263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9128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73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體衛組</a:t>
            </a:r>
            <a:r>
              <a:rPr lang="en-US" altLang="zh-TW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衛保</a:t>
            </a:r>
            <a:r>
              <a:rPr lang="en-US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1403648" y="2060849"/>
            <a:ext cx="6696744" cy="1872208"/>
          </a:xfrm>
        </p:spPr>
        <p:txBody>
          <a:bodyPr/>
          <a:lstStyle/>
          <a:p>
            <a:r>
              <a:rPr lang="zh-TW" altLang="en-US" sz="2800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hlinkClick r:id="rId2" action="ppaction://hlinksldjump"/>
              </a:rPr>
              <a:t>自我健康</a:t>
            </a:r>
            <a:r>
              <a:rPr lang="zh-TW" altLang="en-US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hlinkClick r:id="rId2" action="ppaction://hlinksldjump"/>
              </a:rPr>
              <a:t>管理</a:t>
            </a:r>
            <a:endParaRPr lang="en-US" altLang="zh-TW" sz="28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hlinkClick r:id="rId3" action="ppaction://hlinksldjump"/>
              </a:rPr>
              <a:t>行政大樓</a:t>
            </a:r>
            <a:r>
              <a:rPr lang="en-US" altLang="zh-TW" sz="2800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hlinkClick r:id="rId3" action="ppaction://hlinksldjump"/>
              </a:rPr>
              <a:t>1</a:t>
            </a:r>
            <a:r>
              <a:rPr lang="zh-TW" altLang="en-US" sz="2800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hlinkClick r:id="rId3" action="ppaction://hlinksldjump"/>
              </a:rPr>
              <a:t>樓設置</a:t>
            </a:r>
            <a:r>
              <a:rPr lang="en-US" altLang="zh-TW" sz="2800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hlinkClick r:id="rId3" action="ppaction://hlinksldjump"/>
              </a:rPr>
              <a:t>AED</a:t>
            </a:r>
            <a:r>
              <a:rPr lang="zh-TW" altLang="en-US" sz="2800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hlinkClick r:id="rId3" action="ppaction://hlinksldjump"/>
              </a:rPr>
              <a:t>心臟電擊</a:t>
            </a:r>
            <a:r>
              <a:rPr lang="zh-TW" altLang="en-US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hlinkClick r:id="rId3" action="ppaction://hlinksldjump"/>
              </a:rPr>
              <a:t>器</a:t>
            </a:r>
            <a:endParaRPr lang="en-US" altLang="zh-TW" sz="28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800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hlinkClick r:id="rId4" action="ppaction://hlinksldjump"/>
              </a:rPr>
              <a:t>102/103</a:t>
            </a:r>
            <a:r>
              <a:rPr lang="zh-TW" altLang="en-US" sz="2800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hlinkClick r:id="rId4" action="ppaction://hlinksldjump"/>
              </a:rPr>
              <a:t>年度教職員工體檢</a:t>
            </a:r>
            <a:endParaRPr lang="en-US" altLang="zh-TW" sz="28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2332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網頁影像處理轉檔\素材\美背\sun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8784976" cy="4824535"/>
          </a:xfrm>
          <a:prstGeom prst="rect">
            <a:avLst/>
          </a:prstGeom>
          <a:noFill/>
        </p:spPr>
      </p:pic>
      <p:sp>
        <p:nvSpPr>
          <p:cNvPr id="28" name="矩形 27"/>
          <p:cNvSpPr/>
          <p:nvPr/>
        </p:nvSpPr>
        <p:spPr>
          <a:xfrm flipV="1">
            <a:off x="157105" y="1730924"/>
            <a:ext cx="8829791" cy="4898140"/>
          </a:xfrm>
          <a:prstGeom prst="rect">
            <a:avLst/>
          </a:prstGeom>
          <a:solidFill>
            <a:schemeClr val="bg1">
              <a:alpha val="55000"/>
            </a:schemeClr>
          </a:solidFill>
          <a:ln w="38100">
            <a:solidFill>
              <a:schemeClr val="tx1">
                <a:alpha val="59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81272" tIns="40636" rIns="81272" bIns="40636" anchor="ctr"/>
          <a:lstStyle/>
          <a:p>
            <a:pPr marL="307591" lvl="1" indent="-406359">
              <a:lnSpc>
                <a:spcPts val="2044"/>
              </a:lnSpc>
              <a:defRPr/>
            </a:pP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307591" lvl="1" indent="-406359">
              <a:lnSpc>
                <a:spcPts val="2044"/>
              </a:lnSpc>
              <a:buFont typeface="Times New Roman" pitchFamily="18" charset="0"/>
              <a:buAutoNum type="arabicPeriod"/>
              <a:defRPr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307591" lvl="1" indent="-406359">
              <a:lnSpc>
                <a:spcPts val="2044"/>
              </a:lnSpc>
              <a:buFont typeface="Times New Roman" pitchFamily="18" charset="0"/>
              <a:buAutoNum type="arabicPeriod"/>
              <a:defRPr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307591" lvl="1" indent="-406359">
              <a:lnSpc>
                <a:spcPts val="2044"/>
              </a:lnSpc>
              <a:buFont typeface="Times New Roman" pitchFamily="18" charset="0"/>
              <a:buAutoNum type="arabicPeriod"/>
              <a:defRPr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307591" lvl="1" indent="-406359">
              <a:lnSpc>
                <a:spcPts val="2044"/>
              </a:lnSpc>
              <a:buFont typeface="Times New Roman" pitchFamily="18" charset="0"/>
              <a:buAutoNum type="arabicPeriod"/>
              <a:defRPr/>
            </a:pPr>
            <a:endParaRPr lang="zh-TW" altLang="zh-TW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57105" y="1730698"/>
            <a:ext cx="8829791" cy="41756"/>
          </a:xfrm>
          <a:prstGeom prst="rect">
            <a:avLst/>
          </a:prstGeom>
          <a:gradFill>
            <a:gsLst>
              <a:gs pos="16000">
                <a:schemeClr val="tx1">
                  <a:lumMod val="75000"/>
                  <a:lumOff val="25000"/>
                  <a:alpha val="93000"/>
                </a:schemeClr>
              </a:gs>
              <a:gs pos="33000">
                <a:schemeClr val="tx1">
                  <a:lumMod val="85000"/>
                  <a:lumOff val="15000"/>
                  <a:alpha val="85000"/>
                </a:schemeClr>
              </a:gs>
              <a:gs pos="100000">
                <a:schemeClr val="tx1">
                  <a:alpha val="95000"/>
                </a:schemeClr>
              </a:gs>
            </a:gsLst>
            <a:lin ang="5400000" scaled="1"/>
          </a:gra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lIns="81272" tIns="40636" rIns="81272" bIns="40636"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0" name="文字方塊 10"/>
          <p:cNvSpPr txBox="1">
            <a:spLocks noChangeArrowheads="1"/>
          </p:cNvSpPr>
          <p:nvPr/>
        </p:nvSpPr>
        <p:spPr bwMode="auto">
          <a:xfrm>
            <a:off x="221058" y="1959634"/>
            <a:ext cx="8701884" cy="2913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272" tIns="40636" rIns="81272" bIns="40636">
            <a:spAutoFit/>
          </a:bodyPr>
          <a:lstStyle/>
          <a:p>
            <a:pPr marL="234221" lvl="0" indent="-406359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r>
              <a:rPr lang="en-US" altLang="zh-TW" sz="2100" b="1" dirty="0" smtClean="0">
                <a:solidFill>
                  <a:srgbClr val="0000FF"/>
                </a:solidFill>
                <a:latin typeface="Arial" pitchFamily="34" charset="0"/>
                <a:ea typeface="微軟正黑體" pitchFamily="34" charset="-120"/>
                <a:cs typeface="Times New Roman" pitchFamily="18" charset="0"/>
              </a:rPr>
              <a:t>◎</a:t>
            </a:r>
            <a:r>
              <a:rPr lang="zh-TW" altLang="en-US" sz="2100" b="1" dirty="0" smtClean="0">
                <a:solidFill>
                  <a:srgbClr val="0000FF"/>
                </a:solidFill>
                <a:latin typeface="Arial" pitchFamily="34" charset="0"/>
                <a:ea typeface="微軟正黑體" pitchFamily="34" charset="-120"/>
                <a:cs typeface="Times New Roman" pitchFamily="18" charset="0"/>
              </a:rPr>
              <a:t>促進自我健康管理</a:t>
            </a:r>
            <a:r>
              <a:rPr lang="zh-TW" altLang="zh-TW" sz="2100" b="1" dirty="0" smtClean="0">
                <a:solidFill>
                  <a:srgbClr val="0000FF"/>
                </a:solidFill>
                <a:latin typeface="Arial" pitchFamily="34" charset="0"/>
                <a:ea typeface="微軟正黑體" pitchFamily="34" charset="-120"/>
                <a:cs typeface="Times New Roman" pitchFamily="18" charset="0"/>
              </a:rPr>
              <a:t>：</a:t>
            </a:r>
            <a:endParaRPr lang="en-US" altLang="zh-TW" sz="2100" b="1" dirty="0" smtClean="0">
              <a:solidFill>
                <a:srgbClr val="0000FF"/>
              </a:solidFill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82563" lvl="0" indent="-7938" algn="just">
              <a:buClr>
                <a:srgbClr val="990000"/>
              </a:buClr>
              <a:defRPr/>
            </a:pP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學務處體衛組自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9/17(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二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起於行政大樓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樓放置隧道式血壓計一台，於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10/11(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五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於行政大樓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樓設置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AED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心臟電擊器一台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，並辦理急救教育訓練，統計如下：</a:t>
            </a:r>
            <a:endParaRPr lang="zh-TW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361950" indent="-180975" algn="just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zh-TW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234221" indent="-406359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zh-TW" altLang="zh-TW" sz="2100" b="1" dirty="0" smtClean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234221" indent="-406359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800" b="1" dirty="0" smtClean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234221" indent="-406359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800" b="1" dirty="0" smtClean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234221" indent="-406359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800" b="1" dirty="0" smtClean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234221" indent="-406359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800" b="1" dirty="0" smtClean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234221" indent="-406359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800" b="1" dirty="0" smtClean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234221" indent="-406359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800" b="1" dirty="0" smtClean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234221" indent="-406359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800" b="1" dirty="0" smtClean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234221" indent="-406359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800" b="1" dirty="0" smtClean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234221" indent="-406359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800" b="1" dirty="0" smtClean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234221" indent="-406359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zh-TW" altLang="zh-TW" sz="800" dirty="0" smtClean="0"/>
          </a:p>
          <a:p>
            <a:pPr marL="234221" indent="-406359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700" b="1" dirty="0" smtClean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  <a:p>
            <a:pPr marL="158029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defRPr/>
            </a:pPr>
            <a:endParaRPr lang="en-US" altLang="zh-TW" sz="100" dirty="0">
              <a:latin typeface="Arial" pitchFamily="34" charset="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10246" name="投影片編號版面配置區 22"/>
          <p:cNvSpPr txBox="1">
            <a:spLocks noGrp="1"/>
          </p:cNvSpPr>
          <p:nvPr/>
        </p:nvSpPr>
        <p:spPr bwMode="auto">
          <a:xfrm>
            <a:off x="0" y="1271387"/>
            <a:ext cx="533875" cy="244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243" tIns="40622" rIns="81243" bIns="40622" anchor="ctr"/>
          <a:lstStyle/>
          <a:p>
            <a:pPr algn="ctr">
              <a:lnSpc>
                <a:spcPct val="90000"/>
              </a:lnSpc>
            </a:pPr>
            <a:fld id="{81410880-76E3-4946-A4FD-15097E9288BE}" type="slidenum">
              <a:rPr kumimoji="0" lang="en-US" altLang="zh-TW" sz="1200" b="1">
                <a:solidFill>
                  <a:srgbClr val="FFFFFF"/>
                </a:solidFill>
              </a:rPr>
              <a:pPr algn="ctr">
                <a:lnSpc>
                  <a:spcPct val="90000"/>
                </a:lnSpc>
              </a:pPr>
              <a:t>77</a:t>
            </a:fld>
            <a:endParaRPr kumimoji="0" lang="en-US" altLang="zh-TW" sz="1200" b="1" dirty="0">
              <a:solidFill>
                <a:srgbClr val="FFFFFF"/>
              </a:solidFill>
            </a:endParaRPr>
          </a:p>
        </p:txBody>
      </p:sp>
      <p:sp>
        <p:nvSpPr>
          <p:cNvPr id="10247" name="Rectangle 2"/>
          <p:cNvSpPr>
            <a:spLocks noGrp="1"/>
          </p:cNvSpPr>
          <p:nvPr>
            <p:ph type="title"/>
          </p:nvPr>
        </p:nvSpPr>
        <p:spPr>
          <a:xfrm>
            <a:off x="608951" y="164143"/>
            <a:ext cx="8154107" cy="990616"/>
          </a:xfrm>
        </p:spPr>
        <p:txBody>
          <a:bodyPr/>
          <a:lstStyle/>
          <a:p>
            <a:pPr algn="ctr"/>
            <a:r>
              <a:rPr lang="en-US" altLang="zh-TW" sz="2800" b="1" dirty="0" smtClean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102</a:t>
            </a:r>
            <a:r>
              <a:rPr lang="zh-TW" altLang="en-US" sz="2800" b="1" dirty="0" smtClean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學年度第</a:t>
            </a:r>
            <a:r>
              <a:rPr lang="en-US" altLang="zh-TW" sz="2800" b="1" dirty="0" smtClean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1</a:t>
            </a:r>
            <a:r>
              <a:rPr lang="zh-TW" altLang="en-US" sz="2800" b="1" dirty="0" smtClean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學期第</a:t>
            </a:r>
            <a:r>
              <a:rPr lang="en-US" altLang="zh-TW" sz="2800" b="1" dirty="0" smtClean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5</a:t>
            </a:r>
            <a:r>
              <a:rPr lang="zh-TW" altLang="en-US" sz="2800" b="1" dirty="0" smtClean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次行政會議</a:t>
            </a:r>
            <a:br>
              <a:rPr lang="zh-TW" altLang="en-US" sz="2800" b="1" dirty="0" smtClean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</a:br>
            <a:r>
              <a:rPr lang="zh-TW" altLang="en-US" sz="2800" b="1" dirty="0" smtClean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  學務處工作報告</a:t>
            </a:r>
          </a:p>
        </p:txBody>
      </p:sp>
      <p:grpSp>
        <p:nvGrpSpPr>
          <p:cNvPr id="2" name="群組 24"/>
          <p:cNvGrpSpPr/>
          <p:nvPr/>
        </p:nvGrpSpPr>
        <p:grpSpPr>
          <a:xfrm>
            <a:off x="7164288" y="1769492"/>
            <a:ext cx="1822130" cy="353295"/>
            <a:chOff x="6660654" y="1950947"/>
            <a:chExt cx="3600400" cy="461398"/>
          </a:xfrm>
          <a:gradFill>
            <a:gsLst>
              <a:gs pos="16000">
                <a:srgbClr val="FF5050"/>
              </a:gs>
              <a:gs pos="33000">
                <a:srgbClr val="FF0000"/>
              </a:gs>
              <a:gs pos="100000">
                <a:srgbClr val="C00000"/>
              </a:gs>
            </a:gsLst>
            <a:lin ang="5400000" scaled="1"/>
          </a:gradFill>
        </p:grpSpPr>
        <p:sp>
          <p:nvSpPr>
            <p:cNvPr id="19" name="矩形 18"/>
            <p:cNvSpPr/>
            <p:nvPr/>
          </p:nvSpPr>
          <p:spPr>
            <a:xfrm>
              <a:off x="7452742" y="1950948"/>
              <a:ext cx="2808312" cy="461397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22" name="直角三角形 21"/>
            <p:cNvSpPr/>
            <p:nvPr/>
          </p:nvSpPr>
          <p:spPr>
            <a:xfrm rot="10800000">
              <a:off x="6660654" y="1950947"/>
              <a:ext cx="792088" cy="453777"/>
            </a:xfrm>
            <a:prstGeom prst="rtTriangle">
              <a:avLst/>
            </a:prstGeom>
            <a:grpFill/>
            <a:ln>
              <a:noFill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23" name="文字方塊 22"/>
          <p:cNvSpPr txBox="1"/>
          <p:nvPr/>
        </p:nvSpPr>
        <p:spPr>
          <a:xfrm>
            <a:off x="7668344" y="1730699"/>
            <a:ext cx="1403648" cy="405231"/>
          </a:xfrm>
          <a:prstGeom prst="rect">
            <a:avLst/>
          </a:prstGeom>
          <a:noFill/>
        </p:spPr>
        <p:txBody>
          <a:bodyPr wrap="square" lIns="81272" tIns="40636" rIns="81272" bIns="40636">
            <a:spAutoFit/>
          </a:bodyPr>
          <a:lstStyle/>
          <a:p>
            <a:pPr>
              <a:defRPr/>
            </a:pPr>
            <a:r>
              <a:rPr lang="zh-TW" altLang="en-US" sz="2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衛生保健</a:t>
            </a:r>
            <a:endParaRPr lang="zh-TW" altLang="en-US" sz="2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13" name="表格 12"/>
          <p:cNvGraphicFramePr>
            <a:graphicFrameLocks noGrp="1"/>
          </p:cNvGraphicFramePr>
          <p:nvPr/>
        </p:nvGraphicFramePr>
        <p:xfrm>
          <a:off x="539552" y="2963015"/>
          <a:ext cx="4680368" cy="3492000"/>
        </p:xfrm>
        <a:graphic>
          <a:graphicData uri="http://schemas.openxmlformats.org/drawingml/2006/table">
            <a:tbl>
              <a:tblPr firstRow="1" lastRow="1" bandRow="1">
                <a:tableStyleId>{284E427A-3D55-4303-BF80-6455036E1DE7}</a:tableStyleId>
              </a:tblPr>
              <a:tblGrid>
                <a:gridCol w="3312368"/>
                <a:gridCol w="1368000"/>
              </a:tblGrid>
              <a:tr h="349200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altLang="en-US" sz="1800" b="1" kern="12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單位</a:t>
                      </a:r>
                      <a:endParaRPr kumimoji="0" lang="zh-TW" altLang="zh-TW" sz="1800" b="1" kern="1200" dirty="0" smtClean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altLang="en-US" sz="1800" b="1" kern="12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參與人數</a:t>
                      </a:r>
                      <a:endParaRPr kumimoji="0" lang="zh-TW" altLang="zh-TW" sz="1800" b="1" kern="1200" dirty="0" smtClean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200"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altLang="zh-TW" sz="1800" b="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學務處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altLang="zh-TW" sz="1800" b="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14</a:t>
                      </a:r>
                      <a:r>
                        <a:rPr kumimoji="0" lang="zh-TW" altLang="zh-TW" sz="1800" b="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200"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altLang="zh-TW" sz="1800" b="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宿服中心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altLang="zh-TW" sz="1800" b="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12</a:t>
                      </a:r>
                      <a:r>
                        <a:rPr kumimoji="0" lang="zh-TW" altLang="zh-TW" sz="1800" b="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200"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altLang="zh-TW" sz="1800" b="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總務處及駐衛校警隊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altLang="zh-TW" sz="1800" b="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12</a:t>
                      </a:r>
                      <a:r>
                        <a:rPr kumimoji="0" lang="zh-TW" altLang="zh-TW" sz="1800" b="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200"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altLang="zh-TW" sz="1800" b="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學校保全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altLang="zh-TW" sz="1800" b="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7</a:t>
                      </a:r>
                      <a:r>
                        <a:rPr kumimoji="0" lang="zh-TW" altLang="zh-TW" sz="1800" b="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200"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altLang="zh-TW" sz="1800" b="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環安中心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altLang="zh-TW" sz="1800" b="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6</a:t>
                      </a:r>
                      <a:r>
                        <a:rPr kumimoji="0" lang="zh-TW" altLang="zh-TW" sz="1800" b="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200"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altLang="zh-TW" sz="1800" b="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各院及通識教育中心管理員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altLang="zh-TW" sz="1800" b="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6</a:t>
                      </a:r>
                      <a:r>
                        <a:rPr kumimoji="0" lang="zh-TW" altLang="zh-TW" sz="1800" b="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200"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altLang="zh-TW" sz="1800" b="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教務處及高高屏資源中心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altLang="zh-TW" sz="1800" b="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5</a:t>
                      </a:r>
                      <a:r>
                        <a:rPr kumimoji="0" lang="zh-TW" altLang="zh-TW" sz="1800" b="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200"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altLang="zh-TW" sz="1800" b="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海研三號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altLang="zh-TW" sz="1800" b="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</a:t>
                      </a:r>
                      <a:r>
                        <a:rPr kumimoji="0" lang="zh-TW" altLang="zh-TW" sz="1800" b="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200"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altLang="zh-TW" sz="18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總計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altLang="zh-TW" sz="18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63</a:t>
                      </a:r>
                      <a:r>
                        <a:rPr kumimoji="0" lang="zh-TW" altLang="zh-TW" sz="18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8" name="圖片 17" descr="H:\AED照片\DSC07137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27736" y="2963015"/>
            <a:ext cx="3348720" cy="34903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AutoShape 5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350" y="6165854"/>
            <a:ext cx="647700" cy="576263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9128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6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322712" cy="706090"/>
          </a:xfrm>
        </p:spPr>
        <p:txBody>
          <a:bodyPr/>
          <a:lstStyle/>
          <a:p>
            <a:pPr algn="l"/>
            <a:r>
              <a:rPr lang="en-US" altLang="zh-TW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AED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操作步驟</a:t>
            </a:r>
            <a:endParaRPr lang="zh-TW" altLang="en-US" sz="3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2" descr="K:\18-OCT-2013\13175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144000" cy="5661248"/>
          </a:xfrm>
          <a:prstGeom prst="rect">
            <a:avLst/>
          </a:prstGeom>
          <a:noFill/>
        </p:spPr>
      </p:pic>
      <p:sp>
        <p:nvSpPr>
          <p:cNvPr id="5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350" y="6165854"/>
            <a:ext cx="647700" cy="576263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9128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88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7584" y="1152669"/>
            <a:ext cx="5688632" cy="793829"/>
          </a:xfrm>
        </p:spPr>
        <p:txBody>
          <a:bodyPr/>
          <a:lstStyle/>
          <a:p>
            <a:pPr algn="l"/>
            <a:r>
              <a:rPr lang="en-US" altLang="zh-TW" sz="3200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102/103</a:t>
            </a:r>
            <a:r>
              <a:rPr lang="zh-TW" altLang="en-US" sz="3200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年度教職員工</a:t>
            </a:r>
            <a:r>
              <a:rPr lang="zh-TW" altLang="en-US" sz="32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體檢</a:t>
            </a:r>
            <a:endParaRPr lang="zh-TW" altLang="en-US" sz="3200" b="1" dirty="0">
              <a:solidFill>
                <a:srgbClr val="0070C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467544" y="476672"/>
            <a:ext cx="29546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體衛組</a:t>
            </a:r>
            <a:r>
              <a:rPr lang="en-US" altLang="zh-TW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衛保</a:t>
            </a:r>
            <a:r>
              <a:rPr lang="en-US" altLang="zh-TW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3600" dirty="0">
              <a:solidFill>
                <a:srgbClr val="FF0000"/>
              </a:solidFill>
            </a:endParaRPr>
          </a:p>
        </p:txBody>
      </p:sp>
      <p:sp>
        <p:nvSpPr>
          <p:cNvPr id="5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350" y="6165854"/>
            <a:ext cx="647700" cy="576263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9128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>
              <a:latin typeface="Calibri" pitchFamily="34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723254"/>
              </p:ext>
            </p:extLst>
          </p:nvPr>
        </p:nvGraphicFramePr>
        <p:xfrm>
          <a:off x="539552" y="2276872"/>
          <a:ext cx="8172648" cy="2448272"/>
        </p:xfrm>
        <a:graphic>
          <a:graphicData uri="http://schemas.openxmlformats.org/drawingml/2006/table">
            <a:tbl>
              <a:tblPr firstCol="1" bandCol="1">
                <a:tableStyleId>{5C22544A-7EE6-4342-B048-85BDC9FD1C3A}</a:tableStyleId>
              </a:tblPr>
              <a:tblGrid>
                <a:gridCol w="1543714"/>
                <a:gridCol w="6628934"/>
              </a:tblGrid>
              <a:tr h="648072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體檢醫院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zh-TW" altLang="zh-TW" sz="2000" b="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高雄醫學院附設中和紀念醫院，自強大樓</a:t>
                      </a:r>
                      <a:r>
                        <a:rPr kumimoji="0" lang="en-US" altLang="zh-TW" sz="2000" b="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2</a:t>
                      </a:r>
                      <a:r>
                        <a:rPr kumimoji="0" lang="zh-TW" altLang="zh-TW" sz="2000" b="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樓體檢中心</a:t>
                      </a:r>
                      <a:endParaRPr lang="zh-TW" altLang="en-US" sz="20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體檢時間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altLang="zh-TW" sz="2000" b="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102</a:t>
                      </a:r>
                      <a:r>
                        <a:rPr kumimoji="0" lang="zh-TW" altLang="zh-TW" sz="2000" b="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年</a:t>
                      </a:r>
                      <a:r>
                        <a:rPr kumimoji="0" lang="en-US" altLang="zh-TW" sz="2000" b="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10</a:t>
                      </a:r>
                      <a:r>
                        <a:rPr kumimoji="0" lang="zh-TW" altLang="zh-TW" sz="2000" b="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月</a:t>
                      </a:r>
                      <a:r>
                        <a:rPr kumimoji="0" lang="en-US" altLang="zh-TW" sz="2000" b="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28</a:t>
                      </a:r>
                      <a:r>
                        <a:rPr kumimoji="0" lang="zh-TW" altLang="zh-TW" sz="2000" b="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日至</a:t>
                      </a:r>
                      <a:r>
                        <a:rPr kumimoji="0" lang="en-US" altLang="zh-TW" sz="2000" b="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103</a:t>
                      </a:r>
                      <a:r>
                        <a:rPr kumimoji="0" lang="zh-TW" altLang="zh-TW" sz="2000" b="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年</a:t>
                      </a:r>
                      <a:r>
                        <a:rPr kumimoji="0" lang="en-US" altLang="zh-TW" sz="2000" b="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3</a:t>
                      </a:r>
                      <a:r>
                        <a:rPr kumimoji="0" lang="zh-TW" altLang="zh-TW" sz="2000" b="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月</a:t>
                      </a:r>
                      <a:r>
                        <a:rPr kumimoji="0" lang="en-US" altLang="zh-TW" sz="2000" b="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31</a:t>
                      </a:r>
                      <a:r>
                        <a:rPr kumimoji="0" lang="zh-TW" altLang="zh-TW" sz="2000" b="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日</a:t>
                      </a:r>
                      <a:endParaRPr lang="zh-TW" altLang="en-US" sz="20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體檢對象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zh-TW" altLang="zh-TW" sz="2000" b="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編制內教職員含服務員、駐衛警及海研</a:t>
                      </a:r>
                      <a:r>
                        <a:rPr kumimoji="0" lang="en-US" altLang="zh-TW" sz="2000" b="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3</a:t>
                      </a:r>
                      <a:r>
                        <a:rPr kumimoji="0" lang="zh-TW" altLang="zh-TW" sz="2000" b="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號人員</a:t>
                      </a:r>
                      <a:endParaRPr lang="zh-TW" altLang="en-US" sz="20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注意事項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zh-TW" altLang="zh-TW" sz="2000" b="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請受檢者務必先上網預約登錄受檢間</a:t>
                      </a:r>
                      <a:endParaRPr lang="zh-TW" altLang="en-US" sz="20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073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標題 1"/>
          <p:cNvSpPr>
            <a:spLocks noGrp="1"/>
          </p:cNvSpPr>
          <p:nvPr>
            <p:ph type="title"/>
          </p:nvPr>
        </p:nvSpPr>
        <p:spPr>
          <a:xfrm>
            <a:off x="0" y="116632"/>
            <a:ext cx="8229600" cy="706438"/>
          </a:xfrm>
        </p:spPr>
        <p:txBody>
          <a:bodyPr/>
          <a:lstStyle/>
          <a:p>
            <a:pPr algn="l" defTabSz="912813" eaLnBrk="1" hangingPunct="1"/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已辦理活動</a:t>
            </a:r>
          </a:p>
        </p:txBody>
      </p:sp>
      <p:sp>
        <p:nvSpPr>
          <p:cNvPr id="4121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481B0BF5-3C35-47CC-8127-F2504DA365EE}" type="slidenum">
              <a:rPr lang="zh-TW" altLang="en-US"/>
              <a:pPr eaLnBrk="1" hangingPunct="1"/>
              <a:t>8</a:t>
            </a:fld>
            <a:endParaRPr lang="en-US" altLang="zh-TW"/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2324821"/>
              </p:ext>
            </p:extLst>
          </p:nvPr>
        </p:nvGraphicFramePr>
        <p:xfrm>
          <a:off x="179512" y="1700808"/>
          <a:ext cx="8784978" cy="1944216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016224"/>
                <a:gridCol w="936104"/>
                <a:gridCol w="936106"/>
                <a:gridCol w="936104"/>
                <a:gridCol w="3960440"/>
              </a:tblGrid>
              <a:tr h="1944216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臺灣港務股份有限公司獎學實習就業計畫說明會</a:t>
                      </a: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10/09</a:t>
                      </a:r>
                      <a:endParaRPr lang="zh-TW" altLang="en-US" sz="18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諮職組</a:t>
                      </a: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40</a:t>
                      </a:r>
                      <a:endParaRPr kumimoji="0" lang="zh-TW" altLang="en-US" sz="18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</a:tr>
            </a:tbl>
          </a:graphicData>
        </a:graphic>
      </p:graphicFrame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3853" y="1772816"/>
            <a:ext cx="1803858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29741" y="1772816"/>
            <a:ext cx="1918095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4069825"/>
              </p:ext>
            </p:extLst>
          </p:nvPr>
        </p:nvGraphicFramePr>
        <p:xfrm>
          <a:off x="179512" y="908720"/>
          <a:ext cx="8784978" cy="753918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016224"/>
                <a:gridCol w="936104"/>
                <a:gridCol w="936106"/>
                <a:gridCol w="936104"/>
                <a:gridCol w="3960440"/>
              </a:tblGrid>
              <a:tr h="75391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活動名稱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辦理</a:t>
                      </a:r>
                      <a:endParaRPr kumimoji="0" lang="en-US" altLang="zh-TW" sz="180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時間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主辦</a:t>
                      </a:r>
                      <a:endParaRPr kumimoji="0" lang="en-US" altLang="zh-TW" sz="180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單位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參加</a:t>
                      </a:r>
                      <a:endParaRPr kumimoji="0" lang="en-US" altLang="zh-TW" sz="18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人數</a:t>
                      </a:r>
                    </a:p>
                  </a:txBody>
                  <a:tcPr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活動照片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44514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標題 1"/>
          <p:cNvSpPr>
            <a:spLocks noGrp="1"/>
          </p:cNvSpPr>
          <p:nvPr>
            <p:ph type="title"/>
          </p:nvPr>
        </p:nvSpPr>
        <p:spPr>
          <a:xfrm>
            <a:off x="1259632" y="2780928"/>
            <a:ext cx="7772400" cy="864096"/>
          </a:xfrm>
        </p:spPr>
        <p:txBody>
          <a:bodyPr/>
          <a:lstStyle/>
          <a:p>
            <a:pPr defTabSz="912813" eaLnBrk="1" hangingPunct="1">
              <a:defRPr/>
            </a:pPr>
            <a:r>
              <a:rPr lang="zh-TW" altLang="en-US" dirty="0" smtClean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標楷體" pitchFamily="65" charset="-120"/>
                <a:ea typeface="標楷體" pitchFamily="65" charset="-120"/>
              </a:rPr>
              <a:t>參</a:t>
            </a:r>
            <a:r>
              <a:rPr lang="zh-TW" altLang="en-US" sz="4000" b="1" dirty="0" smtClean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新細明體"/>
              </a:rPr>
              <a:t>、</a:t>
            </a:r>
            <a:r>
              <a:rPr lang="zh-TW" altLang="en-US" sz="4000" b="1" dirty="0" smtClean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標楷體" pitchFamily="65" charset="-120"/>
                <a:ea typeface="標楷體" pitchFamily="65" charset="-120"/>
              </a:rPr>
              <a:t>本處各項服務成效分析</a:t>
            </a:r>
          </a:p>
        </p:txBody>
      </p:sp>
      <p:sp>
        <p:nvSpPr>
          <p:cNvPr id="10243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F28B21FF-5719-4C6C-BB5C-8E9310D01E90}" type="slidenum">
              <a:rPr lang="zh-TW" altLang="en-US" sz="1400" smtClean="0"/>
              <a:pPr eaLnBrk="1" hangingPunct="1">
                <a:spcBef>
                  <a:spcPct val="0"/>
                </a:spcBef>
                <a:buFontTx/>
                <a:buNone/>
              </a:pPr>
              <a:t>80</a:t>
            </a:fld>
            <a:endParaRPr lang="en-US" altLang="zh-TW" sz="1400" smtClean="0"/>
          </a:p>
        </p:txBody>
      </p:sp>
      <p:sp>
        <p:nvSpPr>
          <p:cNvPr id="4" name="AutoShape 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350" y="6165854"/>
            <a:ext cx="647700" cy="576263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9128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260648"/>
            <a:ext cx="8229600" cy="1143000"/>
          </a:xfrm>
          <a:noFill/>
        </p:spPr>
        <p:txBody>
          <a:bodyPr/>
          <a:lstStyle/>
          <a:p>
            <a:pPr algn="l" defTabSz="912813" eaLnBrk="1" hangingPunct="1"/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輔導及服務學生成效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421546"/>
              </p:ext>
            </p:extLst>
          </p:nvPr>
        </p:nvGraphicFramePr>
        <p:xfrm>
          <a:off x="755576" y="1366196"/>
          <a:ext cx="7704137" cy="5087239"/>
        </p:xfrm>
        <a:graphic>
          <a:graphicData uri="http://schemas.openxmlformats.org/drawingml/2006/table">
            <a:tbl>
              <a:tblPr/>
              <a:tblGrid>
                <a:gridCol w="576262"/>
                <a:gridCol w="585788"/>
                <a:gridCol w="493712"/>
                <a:gridCol w="576263"/>
                <a:gridCol w="503237"/>
                <a:gridCol w="576263"/>
                <a:gridCol w="576262"/>
                <a:gridCol w="576263"/>
                <a:gridCol w="863600"/>
                <a:gridCol w="649287"/>
                <a:gridCol w="647700"/>
                <a:gridCol w="576263"/>
                <a:gridCol w="503237"/>
              </a:tblGrid>
              <a:tr h="545438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月份</a:t>
                      </a:r>
                      <a:endParaRPr kumimoji="1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件數</a:t>
                      </a:r>
                      <a:endParaRPr kumimoji="1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 gridSpan="1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102</a:t>
                      </a: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~9</a:t>
                      </a: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月輔導服務學生成果統計 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人次</a:t>
                      </a: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kumimoji="1" lang="en-US" altLang="zh-TW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94489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疾病照料</a:t>
                      </a:r>
                      <a:endParaRPr kumimoji="1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急難救助</a:t>
                      </a:r>
                      <a:endParaRPr kumimoji="1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情緒疏導</a:t>
                      </a:r>
                      <a:endParaRPr kumimoji="1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轉介服務</a:t>
                      </a:r>
                      <a:endParaRPr kumimoji="1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意外事件</a:t>
                      </a:r>
                      <a:endParaRPr kumimoji="1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賃居訪視</a:t>
                      </a:r>
                      <a:endParaRPr kumimoji="1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其他特殊事件疏處</a:t>
                      </a:r>
                      <a:endParaRPr kumimoji="1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教官服務他校學生</a:t>
                      </a:r>
                      <a:endParaRPr kumimoji="1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家長聯繫</a:t>
                      </a:r>
                      <a:endParaRPr kumimoji="1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其他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小計</a:t>
                      </a:r>
                      <a:endParaRPr kumimoji="1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6FC"/>
                    </a:solidFill>
                  </a:tcPr>
                </a:tc>
              </a:tr>
              <a:tr h="3353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endParaRPr kumimoji="1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15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　</a:t>
                      </a:r>
                      <a:endParaRPr kumimoji="1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　</a:t>
                      </a:r>
                      <a:endParaRPr kumimoji="1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　</a:t>
                      </a:r>
                      <a:endParaRPr kumimoji="1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　</a:t>
                      </a:r>
                      <a:endParaRPr kumimoji="1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　</a:t>
                      </a:r>
                      <a:endParaRPr kumimoji="1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　</a:t>
                      </a:r>
                      <a:endParaRPr kumimoji="1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　</a:t>
                      </a:r>
                      <a:endParaRPr kumimoji="1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　</a:t>
                      </a:r>
                      <a:endParaRPr kumimoji="1" lang="zh-TW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21</a:t>
                      </a:r>
                      <a:endParaRPr kumimoji="1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r>
                        <a:rPr kumimoji="1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13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9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21</a:t>
                      </a:r>
                      <a:endParaRPr kumimoji="1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  <a:r>
                        <a:rPr kumimoji="1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34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18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23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41</a:t>
                      </a:r>
                      <a:endParaRPr kumimoji="1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r>
                        <a:rPr kumimoji="1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24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11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22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33</a:t>
                      </a:r>
                      <a:endParaRPr kumimoji="1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  <a:r>
                        <a:rPr kumimoji="1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24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19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31</a:t>
                      </a:r>
                      <a:endParaRPr kumimoji="1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</a:t>
                      </a:r>
                      <a:r>
                        <a:rPr kumimoji="1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25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26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35</a:t>
                      </a:r>
                      <a:endParaRPr kumimoji="1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</a:t>
                      </a:r>
                      <a:r>
                        <a:rPr kumimoji="1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21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13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18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31</a:t>
                      </a:r>
                      <a:endParaRPr kumimoji="1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</a:t>
                      </a:r>
                      <a:r>
                        <a:rPr kumimoji="1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38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13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38</a:t>
                      </a:r>
                      <a:endParaRPr kumimoji="1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9</a:t>
                      </a:r>
                      <a:r>
                        <a:rPr kumimoji="1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84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9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　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　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</a:t>
                      </a: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　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22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30</a:t>
                      </a:r>
                      <a:endParaRPr kumimoji="1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84</a:t>
                      </a:r>
                      <a:endParaRPr kumimoji="1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合計</a:t>
                      </a:r>
                      <a:endParaRPr kumimoji="1" lang="zh-TW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278</a:t>
                      </a:r>
                      <a:endParaRPr kumimoji="1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15</a:t>
                      </a:r>
                      <a:endParaRPr kumimoji="1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  <a:endParaRPr kumimoji="1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</a:t>
                      </a:r>
                      <a:endParaRPr kumimoji="1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</a:t>
                      </a:r>
                      <a:endParaRPr kumimoji="1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90</a:t>
                      </a:r>
                      <a:endParaRPr kumimoji="1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9</a:t>
                      </a:r>
                      <a:endParaRPr kumimoji="1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147</a:t>
                      </a:r>
                      <a:endParaRPr kumimoji="1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endParaRPr kumimoji="1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26</a:t>
                      </a:r>
                      <a:endParaRPr kumimoji="1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30</a:t>
                      </a:r>
                      <a:endParaRPr kumimoji="1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335</a:t>
                      </a:r>
                      <a:endParaRPr kumimoji="1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906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88640"/>
            <a:ext cx="8208912" cy="854968"/>
          </a:xfrm>
          <a:solidFill>
            <a:srgbClr val="C3B6FC">
              <a:alpha val="70000"/>
            </a:srgbClr>
          </a:solidFill>
        </p:spPr>
        <p:txBody>
          <a:bodyPr/>
          <a:lstStyle/>
          <a:p>
            <a:pPr defTabSz="912813" eaLnBrk="1" hangingPunct="1"/>
            <a:r>
              <a:rPr lang="zh-TW" altLang="en-US" sz="3600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學生生活輔導協助數據調查</a:t>
            </a:r>
            <a:endParaRPr lang="zh-TW" altLang="en-US" sz="36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1078943"/>
              </p:ext>
            </p:extLst>
          </p:nvPr>
        </p:nvGraphicFramePr>
        <p:xfrm>
          <a:off x="539552" y="1052736"/>
          <a:ext cx="8208912" cy="5377239"/>
        </p:xfrm>
        <a:graphic>
          <a:graphicData uri="http://schemas.openxmlformats.org/drawingml/2006/table">
            <a:tbl>
              <a:tblPr/>
              <a:tblGrid>
                <a:gridCol w="1739606"/>
                <a:gridCol w="710722"/>
                <a:gridCol w="1100114"/>
                <a:gridCol w="986062"/>
                <a:gridCol w="2184483"/>
                <a:gridCol w="647406"/>
                <a:gridCol w="840519"/>
              </a:tblGrid>
              <a:tr h="648072">
                <a:tc gridSpan="7"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102</a:t>
                      </a:r>
                      <a:r>
                        <a:rPr kumimoji="0" lang="zh-TW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年度</a:t>
                      </a:r>
                      <a:r>
                        <a:rPr kumimoji="0" lang="en-US" altLang="zh-TW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r>
                        <a:rPr kumimoji="0" lang="zh-TW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kumimoji="0" lang="en-US" altLang="zh-TW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~6</a:t>
                      </a:r>
                      <a:r>
                        <a:rPr kumimoji="0" lang="zh-TW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kumimoji="0" lang="en-US" altLang="zh-TW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0" lang="zh-TW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除交通意外</a:t>
                      </a:r>
                      <a:r>
                        <a:rPr kumimoji="0" lang="en-US" altLang="zh-TW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kumimoji="0" lang="zh-TW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25463"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發生事件類別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件數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百分比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發生意外名稱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人數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百分比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25463"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安全維護事件</a:t>
                      </a:r>
                      <a:endParaRPr kumimoji="0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</a:rPr>
                        <a:t>24</a:t>
                      </a:r>
                      <a:endParaRPr lang="zh-TW" alt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24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35.6%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受犬隻攻擊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0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新細明體" charset="-120"/>
                        </a:rPr>
                        <a:t>0.0%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25463"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生活輔導事件</a:t>
                      </a:r>
                      <a:endParaRPr kumimoji="0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</a:rPr>
                        <a:t>12</a:t>
                      </a:r>
                      <a:endParaRPr lang="zh-TW" alt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12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18.0%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遭詐騙</a:t>
                      </a: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含網路</a:t>
                      </a: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事件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3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新細明體" charset="-120"/>
                        </a:rPr>
                        <a:t>3.2%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254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zh-TW" altLang="en-US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性別平等事件</a:t>
                      </a:r>
                      <a:endParaRPr lang="zh-TW" altLang="en-US" sz="1800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</a:rPr>
                        <a:t>1</a:t>
                      </a:r>
                      <a:endParaRPr lang="zh-TW" alt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1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1.5%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學生疾病照料與送醫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12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新細明體" charset="-120"/>
                        </a:rPr>
                        <a:t>13.0%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25463"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疾病事件</a:t>
                      </a:r>
                      <a:endParaRPr kumimoji="0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</a:rPr>
                        <a:t>3</a:t>
                      </a:r>
                      <a:endParaRPr lang="zh-TW" alt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3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4.5%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人際糾紛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33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新細明體" charset="-120"/>
                        </a:rPr>
                        <a:t>35.5%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254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/>
                      <a:r>
                        <a:rPr lang="zh-TW" altLang="en-US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意外事件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</a:rPr>
                        <a:t>12</a:t>
                      </a:r>
                      <a:endParaRPr lang="zh-TW" alt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12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18.0%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實驗及校內設施損害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1.0%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254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/>
                      <a:r>
                        <a:rPr lang="zh-TW" altLang="en-US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災害事件</a:t>
                      </a:r>
                      <a:endParaRPr lang="zh-TW" altLang="en-US" sz="1800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</a:rPr>
                        <a:t>1</a:t>
                      </a:r>
                      <a:endParaRPr lang="zh-TW" alt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1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1.5%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違反兩性平權規則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1.0%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254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/>
                      <a:r>
                        <a:rPr lang="zh-TW" altLang="en-US" sz="1800" dirty="0" smtClean="0"/>
                        <a:t> </a:t>
                      </a:r>
                      <a:r>
                        <a:rPr lang="zh-TW" altLang="en-US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其他事件</a:t>
                      </a:r>
                      <a:endParaRPr lang="zh-TW" altLang="en-US" sz="1800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</a:rPr>
                        <a:t>14</a:t>
                      </a:r>
                      <a:endParaRPr lang="zh-TW" alt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14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20.9%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其他問題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43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46.3%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25463">
                <a:tc gridSpan="3"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事件總件數</a:t>
                      </a:r>
                      <a:r>
                        <a:rPr kumimoji="0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:</a:t>
                      </a: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  </a:t>
                      </a:r>
                      <a:r>
                        <a:rPr kumimoji="0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67</a:t>
                      </a: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   件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 h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事故人數</a:t>
                      </a:r>
                      <a:r>
                        <a:rPr kumimoji="0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:</a:t>
                      </a: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    </a:t>
                      </a:r>
                      <a:r>
                        <a:rPr kumimoji="0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93</a:t>
                      </a: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 </a:t>
                      </a: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 h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28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188640"/>
            <a:ext cx="7164610" cy="854968"/>
          </a:xfrm>
          <a:solidFill>
            <a:srgbClr val="C3B6FC">
              <a:alpha val="70000"/>
            </a:srgbClr>
          </a:solidFill>
        </p:spPr>
        <p:txBody>
          <a:bodyPr/>
          <a:lstStyle/>
          <a:p>
            <a:pPr defTabSz="912813" eaLnBrk="1" hangingPunct="1"/>
            <a:r>
              <a:rPr lang="zh-TW" altLang="en-US" sz="3600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學生生活輔導協助數據調查</a:t>
            </a:r>
            <a:endParaRPr lang="zh-TW" altLang="en-US" sz="36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0883697"/>
              </p:ext>
            </p:extLst>
          </p:nvPr>
        </p:nvGraphicFramePr>
        <p:xfrm>
          <a:off x="1115616" y="1052736"/>
          <a:ext cx="7129462" cy="5377239"/>
        </p:xfrm>
        <a:graphic>
          <a:graphicData uri="http://schemas.openxmlformats.org/drawingml/2006/table">
            <a:tbl>
              <a:tblPr/>
              <a:tblGrid>
                <a:gridCol w="1744662"/>
                <a:gridCol w="712788"/>
                <a:gridCol w="1103312"/>
                <a:gridCol w="2076450"/>
                <a:gridCol w="649288"/>
                <a:gridCol w="842962"/>
              </a:tblGrid>
              <a:tr h="648072">
                <a:tc gridSpan="6"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102</a:t>
                      </a:r>
                      <a:r>
                        <a:rPr kumimoji="0" lang="zh-TW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年度</a:t>
                      </a:r>
                      <a:r>
                        <a:rPr kumimoji="0" lang="en-US" altLang="zh-TW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</a:t>
                      </a:r>
                      <a:r>
                        <a:rPr kumimoji="0" lang="zh-TW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kumimoji="0" lang="en-US" altLang="zh-TW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~9</a:t>
                      </a:r>
                      <a:r>
                        <a:rPr kumimoji="0" lang="zh-TW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kumimoji="0" lang="en-US" altLang="zh-TW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0" lang="zh-TW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除交通意外</a:t>
                      </a:r>
                      <a:r>
                        <a:rPr kumimoji="0" lang="en-US" altLang="zh-TW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kumimoji="0" lang="zh-TW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25463"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發生事件類別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件數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百分比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發生意外名稱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人數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百分比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25463"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安全維護事件</a:t>
                      </a:r>
                      <a:endParaRPr kumimoji="0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28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47.5%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/>
                      <a:r>
                        <a:rPr lang="zh-TW" altLang="en-US" sz="1800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受犬隻攻擊</a:t>
                      </a:r>
                      <a:endParaRPr lang="zh-TW" altLang="en-US" sz="180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新細明體" charset="-120"/>
                        </a:rPr>
                        <a:t>3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新細明體" charset="-120"/>
                        </a:rPr>
                        <a:t>5.0%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25463"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生活輔導事件</a:t>
                      </a:r>
                      <a:endParaRPr kumimoji="0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12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20.3%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/>
                      <a:r>
                        <a:rPr lang="zh-TW" altLang="en-US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遭詐騙</a:t>
                      </a:r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含網路</a:t>
                      </a:r>
                      <a:r>
                        <a:rPr lang="en-US" altLang="zh-TW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事件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新細明體" charset="-120"/>
                        </a:rPr>
                        <a:t>2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新細明體" charset="-120"/>
                        </a:rPr>
                        <a:t>3.4%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254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zh-TW" altLang="en-US" sz="20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性別平等事件</a:t>
                      </a:r>
                      <a:endParaRPr lang="zh-TW" altLang="en-US" sz="2000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0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0.0%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/>
                      <a:r>
                        <a:rPr lang="zh-TW" altLang="en-US" sz="18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學生疾病照料與送醫</a:t>
                      </a:r>
                      <a:endParaRPr lang="zh-TW" altLang="en-US" sz="1800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新細明體" charset="-120"/>
                        </a:rPr>
                        <a:t>3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新細明體" charset="-120"/>
                        </a:rPr>
                        <a:t>5.1%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25463"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疾病事件</a:t>
                      </a:r>
                      <a:endParaRPr kumimoji="0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1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1.7%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人際糾紛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新細明體" charset="-120"/>
                        </a:rPr>
                        <a:t>3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新細明體" charset="-120"/>
                        </a:rPr>
                        <a:t>5.1%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254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/>
                      <a:r>
                        <a:rPr lang="zh-TW" altLang="en-US" sz="20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意外事件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6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10.2%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校內設施及實驗損害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6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10.2%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254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/>
                      <a:r>
                        <a:rPr lang="zh-TW" altLang="en-US" sz="20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災害事件</a:t>
                      </a:r>
                      <a:endParaRPr lang="zh-TW" altLang="en-US" sz="2000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0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0.0%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違反兩性平權規則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0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0.0%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254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/>
                      <a:r>
                        <a:rPr lang="zh-TW" altLang="en-US" sz="1800" dirty="0" smtClean="0"/>
                        <a:t> </a:t>
                      </a:r>
                      <a:r>
                        <a:rPr lang="zh-TW" altLang="en-US" sz="2000" dirty="0" smtClean="0">
                          <a:solidFill>
                            <a:srgbClr val="0070C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其他事件</a:t>
                      </a:r>
                      <a:endParaRPr lang="zh-TW" altLang="en-US" sz="2000" dirty="0">
                        <a:solidFill>
                          <a:srgbClr val="0070C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12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20.3%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其他問題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42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71.2%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25463">
                <a:tc gridSpan="3"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事件總件數</a:t>
                      </a:r>
                      <a:r>
                        <a:rPr kumimoji="0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:</a:t>
                      </a: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   </a:t>
                      </a:r>
                      <a:r>
                        <a:rPr kumimoji="0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59</a:t>
                      </a: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  </a:t>
                      </a: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件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 h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4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20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800" kern="12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事故人數</a:t>
                      </a:r>
                      <a:r>
                        <a:rPr kumimoji="0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:</a:t>
                      </a: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   </a:t>
                      </a:r>
                      <a:r>
                        <a:rPr kumimoji="0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59</a:t>
                      </a: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  </a:t>
                      </a: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</a:t>
                      </a: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 h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20" marR="7620" marT="7621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436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197768"/>
            <a:ext cx="7272808" cy="854968"/>
          </a:xfrm>
          <a:solidFill>
            <a:srgbClr val="C3B6FC">
              <a:alpha val="70000"/>
            </a:srgbClr>
          </a:solidFill>
        </p:spPr>
        <p:txBody>
          <a:bodyPr/>
          <a:lstStyle/>
          <a:p>
            <a:pPr defTabSz="912813" eaLnBrk="1" hangingPunct="1"/>
            <a:r>
              <a:rPr lang="zh-TW" altLang="en-US" sz="36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學生生活輔導協助數據調查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6037948"/>
              </p:ext>
            </p:extLst>
          </p:nvPr>
        </p:nvGraphicFramePr>
        <p:xfrm>
          <a:off x="1115616" y="1038809"/>
          <a:ext cx="7272807" cy="5080991"/>
        </p:xfrm>
        <a:graphic>
          <a:graphicData uri="http://schemas.openxmlformats.org/drawingml/2006/table">
            <a:tbl>
              <a:tblPr/>
              <a:tblGrid>
                <a:gridCol w="1814229"/>
                <a:gridCol w="712903"/>
                <a:gridCol w="1102922"/>
                <a:gridCol w="2073176"/>
                <a:gridCol w="648966"/>
                <a:gridCol w="920611"/>
              </a:tblGrid>
              <a:tr h="533695">
                <a:tc gridSpan="6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102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年度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(4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~6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共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93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</a:t>
                      </a:r>
                      <a:endParaRPr kumimoji="0" lang="en-US" altLang="zh-TW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9514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發生事故年級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人數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百分比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發生事故各院所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人數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百分比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47755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大</a:t>
                      </a: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15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16.1%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文學院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5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5.4%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55014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大</a:t>
                      </a: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11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11.8%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社科院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4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4.3%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47755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大</a:t>
                      </a: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8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8.7%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管理學院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9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10.0%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47755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大</a:t>
                      </a: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及以上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4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4.3%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理學院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16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17.2%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53669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碩</a:t>
                      </a: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6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6.3%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工學院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22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23.7%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47755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碩</a:t>
                      </a: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及以上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8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8.7%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海科院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7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7.2%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47755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不明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41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44.1%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國際處</a:t>
                      </a: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外籍生</a:t>
                      </a: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kumimoji="0" lang="zh-TW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3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3.2%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47755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不明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27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29.0%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   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052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4998462"/>
              </p:ext>
            </p:extLst>
          </p:nvPr>
        </p:nvGraphicFramePr>
        <p:xfrm>
          <a:off x="1138486" y="1187624"/>
          <a:ext cx="7272808" cy="5062705"/>
        </p:xfrm>
        <a:graphic>
          <a:graphicData uri="http://schemas.openxmlformats.org/drawingml/2006/table">
            <a:tbl>
              <a:tblPr/>
              <a:tblGrid>
                <a:gridCol w="1775215"/>
                <a:gridCol w="697573"/>
                <a:gridCol w="1079204"/>
                <a:gridCol w="2028593"/>
                <a:gridCol w="635010"/>
                <a:gridCol w="1057213"/>
              </a:tblGrid>
              <a:tr h="539482">
                <a:tc gridSpan="6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102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年度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0" lang="en-US" altLang="zh-TW" sz="3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</a:t>
                      </a:r>
                      <a:r>
                        <a:rPr kumimoji="0" lang="zh-TW" altLang="en-US" sz="3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kumimoji="0" lang="en-US" altLang="zh-TW" sz="3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~9</a:t>
                      </a:r>
                      <a:r>
                        <a:rPr kumimoji="0" lang="zh-TW" altLang="en-US" sz="3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共</a:t>
                      </a:r>
                      <a:r>
                        <a:rPr kumimoji="0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59</a:t>
                      </a:r>
                      <a:r>
                        <a:rPr kumimoji="0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</a:t>
                      </a:r>
                      <a:endParaRPr kumimoji="0" lang="en-US" altLang="zh-TW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60159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發生事故年級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人數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百分比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發生事故各院所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人數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百分比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48273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大</a:t>
                      </a: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5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8.5%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文學院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3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5.1%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48273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大</a:t>
                      </a: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7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11.9%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社科院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0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0.0%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48273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大</a:t>
                      </a: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2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3.4%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管理學院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4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6.8%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48273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大</a:t>
                      </a: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及以上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2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3.4%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理學院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8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13.6%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54251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碩</a:t>
                      </a: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3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5.1%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工學院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13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22.0%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48273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碩</a:t>
                      </a: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及以上</a:t>
                      </a: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6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10.2%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7620" marR="7620" marT="7622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海科院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3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5.1%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48273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不明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34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57.6%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國際處</a:t>
                      </a: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外籍生</a:t>
                      </a:r>
                      <a:r>
                        <a:rPr kumimoji="0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kumimoji="0" lang="zh-TW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3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5.1%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48273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不明</a:t>
                      </a: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25</a:t>
                      </a: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新細明體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42.4%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7619" marR="7619" marT="762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137903" y="332656"/>
            <a:ext cx="7272808" cy="854968"/>
          </a:xfrm>
          <a:prstGeom prst="rect">
            <a:avLst/>
          </a:prstGeom>
          <a:solidFill>
            <a:srgbClr val="C3B6FC">
              <a:alpha val="7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3600" b="1" i="0" u="none" strike="noStrike" kern="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j-cs"/>
              </a:rPr>
              <a:t>學生生活輔導協助數據調查</a:t>
            </a:r>
            <a:endParaRPr kumimoji="1" lang="zh-TW" altLang="en-US" sz="3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6024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en-US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學年度新生高關懷學生追蹤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輔導</a:t>
            </a:r>
            <a:endParaRPr lang="zh-TW" altLang="en-US" sz="3600" b="1" dirty="0">
              <a:solidFill>
                <a:srgbClr val="FF0000"/>
              </a:solidFill>
            </a:endParaRPr>
          </a:p>
        </p:txBody>
      </p:sp>
      <p:sp>
        <p:nvSpPr>
          <p:cNvPr id="5" name="內容版面配置區 4"/>
          <p:cNvSpPr txBox="1">
            <a:spLocks/>
          </p:cNvSpPr>
          <p:nvPr/>
        </p:nvSpPr>
        <p:spPr>
          <a:xfrm>
            <a:off x="4879494" y="2005959"/>
            <a:ext cx="4084994" cy="4525963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FontTx/>
              <a:buNone/>
              <a:defRPr/>
            </a:pPr>
            <a:r>
              <a:rPr lang="zh-TW" altLang="en-US" sz="1800" b="1" kern="0" dirty="0" smtClean="0">
                <a:solidFill>
                  <a:schemeClr val="accent6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台灣人憂鬱量表分數區間的意義：</a:t>
            </a:r>
            <a:endParaRPr lang="en-US" altLang="zh-TW" sz="1800" b="1" kern="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zh-TW" sz="1800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en-US" sz="1800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分以下</a:t>
            </a:r>
            <a:r>
              <a:rPr lang="en-US" altLang="zh-TW" sz="1800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1800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正常</a:t>
            </a:r>
            <a:r>
              <a:rPr lang="en-US" altLang="zh-TW" sz="1800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1800" kern="0" dirty="0" smtClean="0">
                <a:solidFill>
                  <a:schemeClr val="accent6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：表示目前的情緒狀態穩定良好。</a:t>
            </a:r>
            <a:endParaRPr lang="en-US" altLang="zh-TW" sz="1800" kern="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zh-TW" sz="1800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9-14</a:t>
            </a:r>
            <a:r>
              <a:rPr lang="zh-TW" altLang="en-US" sz="1800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 sz="1800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1800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輕微</a:t>
            </a:r>
            <a:r>
              <a:rPr lang="en-US" altLang="zh-TW" sz="1800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1800" kern="0" dirty="0" smtClean="0">
                <a:solidFill>
                  <a:schemeClr val="accent6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：表示最近情緒狀態起伏不定。</a:t>
            </a:r>
            <a:endParaRPr lang="en-US" altLang="zh-TW" sz="1800" kern="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zh-TW" sz="1800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15-18</a:t>
            </a:r>
            <a:r>
              <a:rPr lang="zh-TW" altLang="en-US" sz="1800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 sz="1800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1800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中度</a:t>
            </a:r>
            <a:r>
              <a:rPr lang="en-US" altLang="zh-TW" sz="1800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1800" kern="0" dirty="0" smtClean="0">
                <a:solidFill>
                  <a:schemeClr val="accent6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：表示最近感覺想笑又笑不出來，很多事壓在心上。</a:t>
            </a:r>
            <a:endParaRPr lang="en-US" altLang="zh-TW" sz="1800" kern="0" dirty="0" smtClean="0">
              <a:solidFill>
                <a:schemeClr val="accent6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zh-TW" sz="1800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19-28</a:t>
            </a:r>
            <a:r>
              <a:rPr lang="zh-TW" altLang="en-US" sz="1800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分</a:t>
            </a:r>
            <a:r>
              <a:rPr lang="en-US" altLang="zh-TW" sz="1800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1800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重度</a:t>
            </a:r>
            <a:r>
              <a:rPr lang="en-US" altLang="zh-TW" sz="1800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1800" kern="0" dirty="0" smtClean="0">
                <a:solidFill>
                  <a:schemeClr val="accent6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：表示現在感到相當不順心，無法展露笑容，需他人關心；</a:t>
            </a:r>
            <a:r>
              <a:rPr lang="zh-TW" altLang="en-US" sz="1800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列入高關懷對象、追蹤輔導。</a:t>
            </a:r>
            <a:endParaRPr lang="en-US" altLang="zh-TW" sz="1800" kern="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zh-TW" sz="1800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29</a:t>
            </a:r>
            <a:r>
              <a:rPr lang="zh-TW" altLang="en-US" sz="1800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分以上</a:t>
            </a:r>
            <a:r>
              <a:rPr lang="en-US" altLang="zh-TW" sz="1800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1800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嚴重</a:t>
            </a:r>
            <a:r>
              <a:rPr lang="en-US" altLang="zh-TW" sz="1800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1800" kern="0" dirty="0" smtClean="0">
                <a:solidFill>
                  <a:schemeClr val="accent6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：表示感到相當的不舒服，會不由自主的沮喪難過，無法掙脫，需他人關心；</a:t>
            </a:r>
            <a:r>
              <a:rPr lang="zh-TW" altLang="en-US" sz="1800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列入高關懷對象、追蹤輔導。</a:t>
            </a:r>
            <a:endParaRPr lang="zh-TW" altLang="en-US" sz="1800" kern="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7239581"/>
              </p:ext>
            </p:extLst>
          </p:nvPr>
        </p:nvGraphicFramePr>
        <p:xfrm>
          <a:off x="395288" y="3500438"/>
          <a:ext cx="4392611" cy="2760662"/>
        </p:xfrm>
        <a:graphic>
          <a:graphicData uri="http://schemas.openxmlformats.org/drawingml/2006/table">
            <a:tbl>
              <a:tblPr/>
              <a:tblGrid>
                <a:gridCol w="1626869"/>
                <a:gridCol w="965492"/>
                <a:gridCol w="936130"/>
                <a:gridCol w="864120"/>
              </a:tblGrid>
              <a:tr h="79947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zh-TW" altLang="zh-TW" sz="1800" b="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台灣人憂鬱量表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分數區間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大學部</a:t>
                      </a:r>
                      <a:endParaRPr kumimoji="0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新生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研究所</a:t>
                      </a:r>
                      <a:endParaRPr kumimoji="0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新生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人數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52776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zh-TW" altLang="zh-TW" sz="1600" b="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總分在</a:t>
                      </a:r>
                      <a:r>
                        <a:rPr lang="en-US" altLang="zh-TW" sz="1600" b="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19-28</a:t>
                      </a:r>
                      <a:r>
                        <a:rPr lang="zh-TW" altLang="zh-TW" sz="1600" b="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分者</a:t>
                      </a:r>
                      <a:endParaRPr kumimoji="0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</a:tr>
              <a:tr h="731842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600" b="0" u="none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第</a:t>
                      </a:r>
                      <a:r>
                        <a:rPr lang="en-US" altLang="zh-TW" sz="1600" b="0" u="none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15</a:t>
                      </a:r>
                      <a:r>
                        <a:rPr lang="zh-TW" altLang="zh-TW" sz="1600" b="0" u="none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題有填答者</a:t>
                      </a:r>
                      <a:r>
                        <a:rPr lang="zh-TW" altLang="zh-TW" sz="1600" b="0" kern="12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或</a:t>
                      </a:r>
                      <a:r>
                        <a:rPr lang="zh-TW" altLang="zh-TW" sz="1600" b="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總分在</a:t>
                      </a:r>
                      <a:r>
                        <a:rPr lang="en-US" altLang="zh-TW" sz="1600" b="0" u="none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29</a:t>
                      </a:r>
                      <a:r>
                        <a:rPr lang="zh-TW" altLang="zh-TW" sz="1600" b="0" u="none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分以上</a:t>
                      </a:r>
                      <a:r>
                        <a:rPr lang="zh-TW" altLang="zh-TW" sz="1600" b="0" kern="12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者</a:t>
                      </a:r>
                      <a:endParaRPr lang="en-US" altLang="zh-TW" sz="1600" b="0" kern="12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566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總計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C8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C8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C8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C8C7"/>
                    </a:solidFill>
                  </a:tcPr>
                </a:tc>
              </a:tr>
            </a:tbl>
          </a:graphicData>
        </a:graphic>
      </p:graphicFrame>
      <p:sp>
        <p:nvSpPr>
          <p:cNvPr id="7" name="內容版面配置區 4"/>
          <p:cNvSpPr txBox="1">
            <a:spLocks/>
          </p:cNvSpPr>
          <p:nvPr/>
        </p:nvSpPr>
        <p:spPr bwMode="auto">
          <a:xfrm>
            <a:off x="457201" y="1557339"/>
            <a:ext cx="4186238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87313" eaLnBrk="0" hangingPunct="0">
              <a:spcBef>
                <a:spcPct val="20000"/>
              </a:spcBef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輔導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老師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針對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全校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大學部新生施行『賴氏人格測驗』及『台灣人憂鬱量表』普測；另針對研究所新生施行『台灣人憂鬱量表』施測及座談，以篩檢出高關懷學生名單，並進行後續追蹤輔導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，掌握情緒狀態。</a:t>
            </a:r>
            <a:endParaRPr lang="zh-TW" altLang="en-US" kern="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文字方塊 8"/>
          <p:cNvSpPr txBox="1">
            <a:spLocks noChangeArrowheads="1"/>
          </p:cNvSpPr>
          <p:nvPr/>
        </p:nvSpPr>
        <p:spPr bwMode="auto">
          <a:xfrm>
            <a:off x="539750" y="6237288"/>
            <a:ext cx="43195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zh-TW" altLang="en-US" sz="1400"/>
              <a:t>註：第</a:t>
            </a:r>
            <a:r>
              <a:rPr lang="en-US" altLang="zh-TW" sz="1400"/>
              <a:t>15</a:t>
            </a:r>
            <a:r>
              <a:rPr lang="zh-TW" altLang="en-US" sz="1400"/>
              <a:t>有題填答者，指</a:t>
            </a:r>
            <a:r>
              <a:rPr lang="en-US" altLang="zh-TW" sz="1400"/>
              <a:t>『</a:t>
            </a:r>
            <a:r>
              <a:rPr lang="zh-TW" altLang="en-US" sz="1400"/>
              <a:t>曾有過自殺意念者</a:t>
            </a:r>
            <a:r>
              <a:rPr lang="en-US" altLang="zh-TW" sz="1400"/>
              <a:t>』</a:t>
            </a:r>
            <a:r>
              <a:rPr lang="zh-TW" altLang="en-US" sz="140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63787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28600"/>
            <a:ext cx="7920880" cy="914400"/>
          </a:xfrm>
        </p:spPr>
        <p:txBody>
          <a:bodyPr/>
          <a:lstStyle/>
          <a:p>
            <a:pPr algn="l" defTabSz="912813" eaLnBrk="1" hangingPunct="1"/>
            <a:r>
              <a:rPr lang="en-US" altLang="zh-TW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101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學年度諮職組個案諮商服務統計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652" y="1052513"/>
            <a:ext cx="4038600" cy="596900"/>
          </a:xfrm>
        </p:spPr>
        <p:txBody>
          <a:bodyPr/>
          <a:lstStyle/>
          <a:p>
            <a:pPr defTabSz="912813" eaLnBrk="1" hangingPunct="1">
              <a:buFontTx/>
              <a:buNone/>
            </a:pPr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統計項目：性別</a:t>
            </a:r>
          </a:p>
          <a:p>
            <a:pPr defTabSz="912813" eaLnBrk="1" hangingPunct="1"/>
            <a:endParaRPr lang="zh-TW" altLang="en-US" sz="2800" dirty="0" smtClean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755652" y="3068642"/>
            <a:ext cx="40386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n-US" altLang="zh-TW" sz="2400" b="1" kern="0" dirty="0">
                <a:latin typeface="標楷體" pitchFamily="65" charset="-120"/>
                <a:ea typeface="標楷體" pitchFamily="65" charset="-120"/>
              </a:rPr>
              <a:t>2.</a:t>
            </a:r>
            <a:r>
              <a:rPr kumimoji="0" lang="zh-TW" altLang="en-US" sz="2400" b="1" kern="0" dirty="0">
                <a:latin typeface="標楷體" pitchFamily="65" charset="-120"/>
                <a:ea typeface="標楷體" pitchFamily="65" charset="-120"/>
              </a:rPr>
              <a:t>統計項目：學院</a:t>
            </a:r>
          </a:p>
          <a:p>
            <a:pPr marL="342900" indent="-342900" eaLnBrk="0" fontAlgn="auto" hangingPunct="0"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endParaRPr kumimoji="0" lang="zh-TW" altLang="en-US" sz="2000" kern="0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9" name="內容版面配置區 8"/>
          <p:cNvGraphicFramePr>
            <a:graphicFrameLocks noGrp="1"/>
          </p:cNvGraphicFramePr>
          <p:nvPr>
            <p:ph sz="half" idx="2"/>
          </p:nvPr>
        </p:nvGraphicFramePr>
        <p:xfrm>
          <a:off x="1547813" y="1557338"/>
          <a:ext cx="5976937" cy="1441452"/>
        </p:xfrm>
        <a:graphic>
          <a:graphicData uri="http://schemas.openxmlformats.org/drawingml/2006/table">
            <a:tbl>
              <a:tblPr/>
              <a:tblGrid>
                <a:gridCol w="1439862"/>
                <a:gridCol w="884238"/>
                <a:gridCol w="915987"/>
                <a:gridCol w="792163"/>
                <a:gridCol w="936625"/>
                <a:gridCol w="1008062"/>
              </a:tblGrid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性別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個諮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諮詢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追蹤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總人次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比</a:t>
                      </a: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例</a:t>
                      </a: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(%)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男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270</a:t>
                      </a: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30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2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302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61.6%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女</a:t>
                      </a:r>
                      <a:endParaRPr kumimoji="0" 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171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15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2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188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38.4%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總計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C8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441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C8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45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C8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C8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490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C8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100%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2" marR="1373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C8C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表格 9"/>
          <p:cNvGraphicFramePr>
            <a:graphicFrameLocks noGrp="1"/>
          </p:cNvGraphicFramePr>
          <p:nvPr/>
        </p:nvGraphicFramePr>
        <p:xfrm>
          <a:off x="1547813" y="3644900"/>
          <a:ext cx="5976937" cy="2667000"/>
        </p:xfrm>
        <a:graphic>
          <a:graphicData uri="http://schemas.openxmlformats.org/drawingml/2006/table">
            <a:tbl>
              <a:tblPr/>
              <a:tblGrid>
                <a:gridCol w="1511300"/>
                <a:gridCol w="792162"/>
                <a:gridCol w="936625"/>
                <a:gridCol w="792163"/>
                <a:gridCol w="863600"/>
                <a:gridCol w="1081087"/>
              </a:tblGrid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學院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個諮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諮詢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追蹤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總人次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比</a:t>
                      </a: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例</a:t>
                      </a: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(%)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工學院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114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11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126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27.2%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管理學院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92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8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101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21.8%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理學院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84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7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92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19.8%</a:t>
                      </a:r>
                      <a:endParaRPr lang="zh-TW" alt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海洋科學學院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67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72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15.5%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文學院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34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0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38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8.2%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社會科學院</a:t>
                      </a:r>
                      <a:endParaRPr kumimoji="0" 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31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0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35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7.5%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總計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C8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422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C8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38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C8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C8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464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C8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100%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C8C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333375"/>
            <a:ext cx="5329238" cy="914400"/>
          </a:xfrm>
        </p:spPr>
        <p:txBody>
          <a:bodyPr/>
          <a:lstStyle/>
          <a:p>
            <a:pPr algn="l" defTabSz="912813" eaLnBrk="1" hangingPunct="1"/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統計項目：問題類型 </a:t>
            </a: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sz="half" idx="2"/>
          </p:nvPr>
        </p:nvGraphicFramePr>
        <p:xfrm>
          <a:off x="1403350" y="1124750"/>
          <a:ext cx="6048969" cy="5328583"/>
        </p:xfrm>
        <a:graphic>
          <a:graphicData uri="http://schemas.openxmlformats.org/drawingml/2006/table">
            <a:tbl>
              <a:tblPr/>
              <a:tblGrid>
                <a:gridCol w="1334978"/>
                <a:gridCol w="942472"/>
                <a:gridCol w="942471"/>
                <a:gridCol w="942472"/>
                <a:gridCol w="944105"/>
                <a:gridCol w="942471"/>
              </a:tblGrid>
              <a:tr h="4098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問題</a:t>
                      </a: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類型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個諮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諮詢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追蹤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總計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比</a:t>
                      </a: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例</a:t>
                      </a: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(%)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098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學業困擾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111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12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124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16.3%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8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情緒問題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102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16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0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118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15.5%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8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自我了解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114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0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0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114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15.0%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8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家庭關係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72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16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0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88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11.5%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8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人際關係困擾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72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6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79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10.4%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8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生涯問題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75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3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79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10.4%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8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情感困擾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58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5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0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63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8.3%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8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心理疾病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26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15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42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5.5%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8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師生關係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25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0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26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3.4%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8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其他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19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24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3.1%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8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違反法規</a:t>
                      </a:r>
                      <a:endParaRPr kumimoji="0" 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5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0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0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5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0.7%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8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新細明體" pitchFamily="18" charset="-120"/>
                        </a:rPr>
                        <a:t>總計</a:t>
                      </a:r>
                      <a:endParaRPr kumimoji="0" 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C8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679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C8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78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C8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5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C8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762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C8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100%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3731" marR="1373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C8C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55576" y="2204865"/>
            <a:ext cx="7772400" cy="1080120"/>
          </a:xfrm>
        </p:spPr>
        <p:txBody>
          <a:bodyPr rtlCol="0" anchor="b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zh-TW" altLang="en-US" sz="4400" b="1" dirty="0" smtClean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標楷體" pitchFamily="65" charset="-120"/>
                <a:cs typeface="+mj-cs"/>
              </a:rPr>
              <a:t>肆、學生優異表現</a:t>
            </a:r>
          </a:p>
        </p:txBody>
      </p:sp>
      <p:sp>
        <p:nvSpPr>
          <p:cNvPr id="12291" name="投影片編號版面配置區 3"/>
          <p:cNvSpPr txBox="1">
            <a:spLocks noGrp="1"/>
          </p:cNvSpPr>
          <p:nvPr/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r" eaLnBrk="1" hangingPunct="1"/>
            <a:fld id="{4EA43840-E6A4-4194-A12E-8CE49F130C63}" type="slidenum">
              <a:rPr kumimoji="0" lang="zh-TW" altLang="en-US" sz="1400">
                <a:latin typeface="Calibri" pitchFamily="34" charset="0"/>
              </a:rPr>
              <a:pPr algn="r" eaLnBrk="1" hangingPunct="1"/>
              <a:t>89</a:t>
            </a:fld>
            <a:endParaRPr kumimoji="0" lang="en-US" altLang="zh-TW" sz="1400">
              <a:latin typeface="Calibri" pitchFamily="34" charset="0"/>
            </a:endParaRPr>
          </a:p>
        </p:txBody>
      </p:sp>
      <p:sp>
        <p:nvSpPr>
          <p:cNvPr id="5" name="AutoShape 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350" y="6165854"/>
            <a:ext cx="647700" cy="576263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9128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defTabSz="9128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defTabSz="9128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defTabSz="9128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defTabSz="9128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720080"/>
          </a:xfrm>
        </p:spPr>
        <p:txBody>
          <a:bodyPr>
            <a:normAutofit/>
          </a:bodyPr>
          <a:lstStyle/>
          <a:p>
            <a:pPr algn="l" defTabSz="912813" eaLnBrk="1" hangingPunct="1"/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正在進行的活動</a:t>
            </a:r>
            <a:endParaRPr lang="zh-TW" altLang="en-US" sz="36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767041" name="Group 6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7045038"/>
              </p:ext>
            </p:extLst>
          </p:nvPr>
        </p:nvGraphicFramePr>
        <p:xfrm>
          <a:off x="423928" y="764390"/>
          <a:ext cx="8324539" cy="5833275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491888"/>
                <a:gridCol w="1008112"/>
                <a:gridCol w="936104"/>
                <a:gridCol w="792088"/>
                <a:gridCol w="3096347"/>
              </a:tblGrid>
              <a:tr h="624040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活動名稱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辦理</a:t>
                      </a:r>
                      <a:endParaRPr kumimoji="0" lang="en-US" altLang="zh-TW" sz="180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時間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主辦</a:t>
                      </a:r>
                      <a:endParaRPr kumimoji="0" lang="en-US" altLang="zh-TW" sz="180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單位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預期參加人數</a:t>
                      </a:r>
                    </a:p>
                  </a:txBody>
                  <a:tcPr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活動照片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1318162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2013</a:t>
                      </a:r>
                      <a:r>
                        <a:rPr lang="zh-TW" altLang="en-US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年研發替代役</a:t>
                      </a:r>
                      <a:endParaRPr lang="en-US" altLang="zh-TW" sz="1800" dirty="0" smtClean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企業徵才說明會</a:t>
                      </a: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10/14-10/25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諮職組</a:t>
                      </a: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700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</a:tr>
              <a:tr h="748821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職人的身影─</a:t>
                      </a:r>
                      <a:endParaRPr lang="en-US" altLang="zh-TW" sz="1800" dirty="0" smtClean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2013</a:t>
                      </a:r>
                      <a:r>
                        <a:rPr lang="zh-TW" altLang="en-US" sz="18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年中山大學攝影展</a:t>
                      </a: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10/25-11/08</a:t>
                      </a:r>
                      <a:endParaRPr lang="zh-TW" altLang="en-US" sz="18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諮職組</a:t>
                      </a: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400</a:t>
                      </a: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待補</a:t>
                      </a:r>
                    </a:p>
                  </a:txBody>
                  <a:tcPr marL="91441" marR="91441" marT="45722" marB="45722" anchor="ctr" horzOverflow="overflow"/>
                </a:tc>
              </a:tr>
              <a:tr h="128193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企業參訪</a:t>
                      </a:r>
                      <a:r>
                        <a:rPr lang="en-US" altLang="zh-TW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</a:t>
                      </a:r>
                      <a:r>
                        <a:rPr lang="zh-TW" altLang="en-US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場</a:t>
                      </a:r>
                      <a:r>
                        <a:rPr lang="en-US" altLang="zh-TW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  <a:p>
                      <a:r>
                        <a:rPr lang="en-US" altLang="zh-TW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1.</a:t>
                      </a:r>
                      <a:r>
                        <a:rPr lang="zh-TW" altLang="en-US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康那香、港香蘭 </a:t>
                      </a:r>
                      <a:endParaRPr lang="en-US" altLang="zh-TW" dirty="0" smtClean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en-US" altLang="zh-TW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2.</a:t>
                      </a:r>
                      <a:r>
                        <a:rPr lang="zh-TW" altLang="en-US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中鋼公司</a:t>
                      </a: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10/29</a:t>
                      </a:r>
                    </a:p>
                    <a:p>
                      <a:pPr algn="ctr"/>
                      <a:r>
                        <a:rPr lang="en-US" altLang="zh-TW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10/31</a:t>
                      </a:r>
                      <a:endParaRPr lang="zh-TW" altLang="en-US" dirty="0"/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諮職組</a:t>
                      </a:r>
                    </a:p>
                    <a:p>
                      <a:endParaRPr lang="zh-TW" altLang="en-US" dirty="0"/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120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待補</a:t>
                      </a:r>
                    </a:p>
                  </a:txBody>
                  <a:tcPr marL="91441" marR="91441" marT="45722" marB="45722" anchor="ctr" horzOverflow="overflow"/>
                </a:tc>
              </a:tr>
              <a:tr h="1569962"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跨校新生盃冠軍友誼賽</a:t>
                      </a: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7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11</a:t>
                      </a:r>
                      <a:r>
                        <a:rPr kumimoji="0" lang="zh-TW" altLang="en-US" sz="17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  <a:endParaRPr kumimoji="0" lang="en-US" altLang="zh-TW" sz="1700" u="none" strike="noStrike" cap="none" normalizeH="0" baseline="0" dirty="0" smtClean="0">
                        <a:ln>
                          <a:noFill/>
                        </a:ln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體衛組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104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41" marR="91441" marT="45722" marB="4572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待補</a:t>
                      </a:r>
                    </a:p>
                  </a:txBody>
                  <a:tcPr marL="91441" marR="91441" marT="45722" marB="45722" anchor="ctr" horzOverflow="overflow"/>
                </a:tc>
              </a:tr>
            </a:tbl>
          </a:graphicData>
        </a:graphic>
      </p:graphicFrame>
      <p:sp>
        <p:nvSpPr>
          <p:cNvPr id="767021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98">
              <a:defRPr/>
            </a:pPr>
            <a:fld id="{9543F253-0A19-457E-AF54-A6BAB4601FF9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 defTabSz="912498">
                <a:defRPr/>
              </a:pPr>
              <a:t>9</a:t>
            </a:fld>
            <a:endParaRPr lang="en-US" altLang="zh-TW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文字方塊 11">
            <a:hlinkClick r:id="rId3" action="ppaction://hlinksldjump"/>
          </p:cNvPr>
          <p:cNvSpPr txBox="1"/>
          <p:nvPr/>
        </p:nvSpPr>
        <p:spPr>
          <a:xfrm>
            <a:off x="8100392" y="6165304"/>
            <a:ext cx="646268" cy="3693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91409" tIns="45704" rIns="91409" bIns="45704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" action="ppaction://noaction"/>
              </a:rPr>
              <a:t>返回</a:t>
            </a:r>
            <a:endParaRPr lang="zh-TW" altLang="en-US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44" y="1707678"/>
            <a:ext cx="1584176" cy="1267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163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169" name="標題 1"/>
          <p:cNvSpPr>
            <a:spLocks noGrp="1"/>
          </p:cNvSpPr>
          <p:nvPr>
            <p:ph type="title" idx="4294967295"/>
          </p:nvPr>
        </p:nvSpPr>
        <p:spPr>
          <a:xfrm>
            <a:off x="457199" y="207681"/>
            <a:ext cx="8229600" cy="1143000"/>
          </a:xfrm>
        </p:spPr>
        <p:txBody>
          <a:bodyPr/>
          <a:lstStyle/>
          <a:p>
            <a:pPr algn="l" defTabSz="912813"/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社團優異表現</a:t>
            </a:r>
            <a:endParaRPr lang="zh-TW" altLang="en-US" sz="3600" b="1" dirty="0" smtClean="0">
              <a:solidFill>
                <a:srgbClr val="FF0000"/>
              </a:solidFill>
              <a:ea typeface="新細明體" charset="-120"/>
            </a:endParaRPr>
          </a:p>
        </p:txBody>
      </p:sp>
      <p:sp>
        <p:nvSpPr>
          <p:cNvPr id="775170" name="Rectangle 3"/>
          <p:cNvSpPr txBox="1">
            <a:spLocks/>
          </p:cNvSpPr>
          <p:nvPr/>
        </p:nvSpPr>
        <p:spPr bwMode="auto">
          <a:xfrm>
            <a:off x="179512" y="1412776"/>
            <a:ext cx="5832648" cy="4988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kumimoji="0" lang="en-US" altLang="zh-TW" sz="28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102 </a:t>
            </a:r>
            <a:r>
              <a:rPr kumimoji="0" lang="zh-TW" altLang="zh-TW" sz="28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年度社團評鑑</a:t>
            </a:r>
            <a:r>
              <a:rPr kumimoji="0" lang="zh-TW" altLang="zh-TW" sz="28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成績</a:t>
            </a:r>
            <a:endParaRPr kumimoji="0" lang="en-US" altLang="zh-TW" sz="28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kumimoji="0" lang="en-US" altLang="zh-TW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  (</a:t>
            </a:r>
            <a:r>
              <a:rPr kumimoji="0" lang="zh-TW" altLang="zh-TW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已公告</a:t>
            </a:r>
            <a:r>
              <a:rPr kumimoji="0" lang="zh-TW" altLang="zh-TW" sz="24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於課外組</a:t>
            </a:r>
            <a:r>
              <a:rPr kumimoji="0" lang="zh-TW" altLang="zh-TW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網頁</a:t>
            </a:r>
            <a:r>
              <a:rPr kumimoji="0" lang="en-US" altLang="zh-TW" sz="2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)</a:t>
            </a:r>
          </a:p>
          <a:p>
            <a:endParaRPr kumimoji="0" lang="en-US" altLang="zh-TW" sz="2000" b="1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kumimoji="0" lang="zh-TW" altLang="en-US" sz="2000" dirty="0" smtClean="0">
                <a:latin typeface="標楷體" pitchFamily="65" charset="-120"/>
                <a:ea typeface="標楷體" pitchFamily="65" charset="-120"/>
              </a:rPr>
              <a:t>☆社評</a:t>
            </a:r>
            <a:r>
              <a:rPr kumimoji="0" lang="zh-TW" altLang="en-US" sz="2000" dirty="0">
                <a:latin typeface="標楷體" pitchFamily="65" charset="-120"/>
                <a:ea typeface="標楷體" pitchFamily="65" charset="-120"/>
              </a:rPr>
              <a:t>成績</a:t>
            </a:r>
            <a:r>
              <a:rPr kumimoji="0" lang="en-US" altLang="zh-TW" sz="2000" dirty="0">
                <a:latin typeface="標楷體" pitchFamily="65" charset="-120"/>
                <a:ea typeface="標楷體" pitchFamily="65" charset="-120"/>
              </a:rPr>
              <a:t>80</a:t>
            </a:r>
            <a:r>
              <a:rPr kumimoji="0" lang="zh-TW" altLang="en-US" sz="2000" dirty="0">
                <a:latin typeface="標楷體" pitchFamily="65" charset="-120"/>
                <a:ea typeface="標楷體" pitchFamily="65" charset="-120"/>
              </a:rPr>
              <a:t>分以上甲等社團</a:t>
            </a:r>
            <a:r>
              <a:rPr kumimoji="0" lang="zh-TW" altLang="en-US" sz="2000" dirty="0" smtClean="0">
                <a:latin typeface="標楷體" pitchFamily="65" charset="-120"/>
                <a:ea typeface="標楷體" pitchFamily="65" charset="-120"/>
              </a:rPr>
              <a:t>：</a:t>
            </a:r>
            <a:endParaRPr kumimoji="0"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kumimoji="0" lang="zh-TW" altLang="en-US" sz="2000" dirty="0" smtClean="0">
                <a:latin typeface="標楷體" pitchFamily="65" charset="-120"/>
                <a:ea typeface="標楷體" pitchFamily="65" charset="-120"/>
              </a:rPr>
              <a:t>  滋</a:t>
            </a:r>
            <a:r>
              <a:rPr kumimoji="0" lang="zh-TW" altLang="en-US" sz="2000" dirty="0">
                <a:latin typeface="標楷體" pitchFamily="65" charset="-120"/>
                <a:ea typeface="標楷體" pitchFamily="65" charset="-120"/>
              </a:rPr>
              <a:t>青社、基服社、慈青社、英語志工社、攝影社</a:t>
            </a:r>
            <a:r>
              <a:rPr kumimoji="0" lang="zh-TW" altLang="en-US" sz="2000" dirty="0" smtClean="0">
                <a:latin typeface="標楷體" pitchFamily="65" charset="-120"/>
                <a:ea typeface="標楷體" pitchFamily="65" charset="-120"/>
              </a:rPr>
              <a:t>、   </a:t>
            </a:r>
            <a:endParaRPr kumimoji="0"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kumimoji="0" lang="zh-TW" altLang="en-US" sz="2000" dirty="0" smtClean="0">
                <a:latin typeface="標楷體" pitchFamily="65" charset="-120"/>
                <a:ea typeface="標楷體" pitchFamily="65" charset="-120"/>
              </a:rPr>
              <a:t>  福</a:t>
            </a:r>
            <a:r>
              <a:rPr kumimoji="0" lang="zh-TW" altLang="en-US" sz="2000" dirty="0">
                <a:latin typeface="標楷體" pitchFamily="65" charset="-120"/>
                <a:ea typeface="標楷體" pitchFamily="65" charset="-120"/>
              </a:rPr>
              <a:t>爾摩沙社、奇蹟生命社、命學社、如來實證社</a:t>
            </a:r>
            <a:r>
              <a:rPr kumimoji="0" lang="zh-TW" altLang="en-US" sz="2000" dirty="0" smtClean="0">
                <a:latin typeface="標楷體" pitchFamily="65" charset="-120"/>
                <a:ea typeface="標楷體" pitchFamily="65" charset="-120"/>
              </a:rPr>
              <a:t>、           </a:t>
            </a:r>
            <a:endParaRPr kumimoji="0"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kumimoji="0" lang="zh-TW" altLang="en-US" sz="2000" dirty="0" smtClean="0">
                <a:latin typeface="標楷體" pitchFamily="65" charset="-120"/>
                <a:ea typeface="標楷體" pitchFamily="65" charset="-120"/>
              </a:rPr>
              <a:t>  揚</a:t>
            </a:r>
            <a:r>
              <a:rPr kumimoji="0" lang="zh-TW" altLang="en-US" sz="2000" dirty="0">
                <a:latin typeface="標楷體" pitchFamily="65" charset="-120"/>
                <a:ea typeface="標楷體" pitchFamily="65" charset="-120"/>
              </a:rPr>
              <a:t>門樂社、吉他社、室內樂社、國樂社、管樂社</a:t>
            </a:r>
            <a:r>
              <a:rPr kumimoji="0" lang="zh-TW" altLang="en-US" sz="2000" dirty="0" smtClean="0">
                <a:latin typeface="標楷體" pitchFamily="65" charset="-120"/>
                <a:ea typeface="標楷體" pitchFamily="65" charset="-120"/>
              </a:rPr>
              <a:t>、</a:t>
            </a:r>
            <a:endParaRPr kumimoji="0"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kumimoji="0" lang="zh-TW" altLang="en-US" sz="2000" dirty="0" smtClean="0">
                <a:latin typeface="標楷體" pitchFamily="65" charset="-120"/>
                <a:ea typeface="標楷體" pitchFamily="65" charset="-120"/>
              </a:rPr>
              <a:t>  颺韻</a:t>
            </a:r>
            <a:r>
              <a:rPr kumimoji="0" lang="zh-TW" altLang="en-US" sz="2000" dirty="0">
                <a:latin typeface="標楷體" pitchFamily="65" charset="-120"/>
                <a:ea typeface="標楷體" pitchFamily="65" charset="-120"/>
              </a:rPr>
              <a:t>合唱團、舞蹈社、國標</a:t>
            </a:r>
            <a:r>
              <a:rPr kumimoji="0" lang="zh-TW" altLang="en-US" sz="2000" dirty="0" smtClean="0">
                <a:latin typeface="標楷體" pitchFamily="65" charset="-120"/>
                <a:ea typeface="標楷體" pitchFamily="65" charset="-120"/>
              </a:rPr>
              <a:t>社。</a:t>
            </a:r>
            <a:endParaRPr kumimoji="0" lang="zh-TW" altLang="en-US" sz="2000" dirty="0">
              <a:latin typeface="標楷體" pitchFamily="65" charset="-120"/>
              <a:ea typeface="標楷體" pitchFamily="65" charset="-120"/>
            </a:endParaRPr>
          </a:p>
          <a:p>
            <a:pPr marL="271463" indent="-271463" defTabSz="912813" eaLnBrk="0" hangingPunct="0">
              <a:spcBef>
                <a:spcPts val="1200"/>
              </a:spcBef>
              <a:buFont typeface="Wingdings" pitchFamily="2" charset="2"/>
              <a:buNone/>
              <a:tabLst>
                <a:tab pos="271463" algn="l"/>
              </a:tabLst>
            </a:pPr>
            <a:r>
              <a:rPr kumimoji="0" lang="zh-TW" altLang="en-US" sz="2000" dirty="0">
                <a:latin typeface="標楷體" pitchFamily="65" charset="-120"/>
                <a:ea typeface="標楷體" pitchFamily="65" charset="-120"/>
              </a:rPr>
              <a:t>☆</a:t>
            </a:r>
            <a:r>
              <a:rPr kumimoji="0" lang="zh-TW" altLang="en-US" sz="2000" dirty="0" smtClean="0">
                <a:latin typeface="標楷體" pitchFamily="65" charset="-120"/>
                <a:ea typeface="標楷體" pitchFamily="65" charset="-120"/>
              </a:rPr>
              <a:t>社評</a:t>
            </a:r>
            <a:r>
              <a:rPr kumimoji="0" lang="zh-TW" altLang="en-US" sz="2000" dirty="0">
                <a:latin typeface="標楷體" pitchFamily="65" charset="-120"/>
                <a:ea typeface="標楷體" pitchFamily="65" charset="-120"/>
              </a:rPr>
              <a:t>成績</a:t>
            </a:r>
            <a:r>
              <a:rPr kumimoji="0" lang="en-US" altLang="zh-TW" sz="2000" dirty="0">
                <a:latin typeface="標楷體" pitchFamily="65" charset="-120"/>
                <a:ea typeface="標楷體" pitchFamily="65" charset="-120"/>
              </a:rPr>
              <a:t>90</a:t>
            </a:r>
            <a:r>
              <a:rPr kumimoji="0" lang="zh-TW" altLang="en-US" sz="2000" dirty="0">
                <a:latin typeface="標楷體" pitchFamily="65" charset="-120"/>
                <a:ea typeface="標楷體" pitchFamily="65" charset="-120"/>
              </a:rPr>
              <a:t>分以上優等社團 </a:t>
            </a:r>
            <a:r>
              <a:rPr kumimoji="0" lang="zh-TW" altLang="en-US" sz="2000" dirty="0" smtClean="0">
                <a:latin typeface="標楷體" pitchFamily="65" charset="-120"/>
                <a:ea typeface="標楷體" pitchFamily="65" charset="-120"/>
              </a:rPr>
              <a:t>：</a:t>
            </a:r>
            <a:endParaRPr kumimoji="0"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marL="271463" indent="-271463" defTabSz="912813" eaLnBrk="0" hangingPunct="0">
              <a:spcBef>
                <a:spcPts val="1200"/>
              </a:spcBef>
              <a:buFont typeface="Wingdings" pitchFamily="2" charset="2"/>
              <a:buNone/>
              <a:tabLst>
                <a:tab pos="271463" algn="l"/>
              </a:tabLst>
            </a:pPr>
            <a:r>
              <a:rPr kumimoji="0" lang="zh-TW" altLang="en-US" sz="2000" dirty="0" smtClean="0">
                <a:latin typeface="標楷體" pitchFamily="65" charset="-120"/>
                <a:ea typeface="標楷體" pitchFamily="65" charset="-120"/>
              </a:rPr>
              <a:t>  迴</a:t>
            </a:r>
            <a:r>
              <a:rPr kumimoji="0" lang="zh-TW" altLang="en-US" sz="2000" dirty="0">
                <a:latin typeface="標楷體" pitchFamily="65" charset="-120"/>
                <a:ea typeface="標楷體" pitchFamily="65" charset="-120"/>
              </a:rPr>
              <a:t>馨社、原住民文化工作學習</a:t>
            </a:r>
            <a:r>
              <a:rPr kumimoji="0" lang="zh-TW" altLang="en-US" sz="2000" dirty="0" smtClean="0">
                <a:latin typeface="標楷體" pitchFamily="65" charset="-120"/>
                <a:ea typeface="標楷體" pitchFamily="65" charset="-120"/>
              </a:rPr>
              <a:t>社。</a:t>
            </a:r>
            <a:endParaRPr kumimoji="0" lang="zh-TW" altLang="zh-TW" sz="2000" dirty="0">
              <a:latin typeface="標楷體" pitchFamily="65" charset="-120"/>
              <a:ea typeface="標楷體" pitchFamily="65" charset="-120"/>
            </a:endParaRPr>
          </a:p>
          <a:p>
            <a:pPr marL="271463" indent="-271463" defTabSz="912813">
              <a:spcBef>
                <a:spcPts val="1200"/>
              </a:spcBef>
              <a:tabLst>
                <a:tab pos="271463" algn="l"/>
              </a:tabLst>
            </a:pPr>
            <a:r>
              <a:rPr kumimoji="0" lang="zh-TW" altLang="en-US" sz="2000" dirty="0" smtClean="0">
                <a:latin typeface="標楷體" pitchFamily="65" charset="-120"/>
                <a:ea typeface="標楷體" pitchFamily="65" charset="-120"/>
              </a:rPr>
              <a:t>☆</a:t>
            </a:r>
            <a:r>
              <a:rPr kumimoji="0" lang="en-US" altLang="zh-TW" sz="2000" dirty="0" smtClean="0">
                <a:latin typeface="標楷體" pitchFamily="65" charset="-120"/>
                <a:ea typeface="標楷體" pitchFamily="65" charset="-120"/>
              </a:rPr>
              <a:t>103</a:t>
            </a:r>
            <a:r>
              <a:rPr kumimoji="0" lang="zh-TW" altLang="zh-TW" sz="2000" dirty="0" smtClean="0">
                <a:latin typeface="標楷體" pitchFamily="65" charset="-120"/>
                <a:ea typeface="標楷體" pitchFamily="65" charset="-120"/>
              </a:rPr>
              <a:t>年度</a:t>
            </a:r>
            <a:r>
              <a:rPr kumimoji="0" lang="zh-TW" altLang="zh-TW" sz="2000" dirty="0">
                <a:latin typeface="標楷體" pitchFamily="65" charset="-120"/>
                <a:ea typeface="標楷體" pitchFamily="65" charset="-120"/>
              </a:rPr>
              <a:t>全國大專校院學生社團及全校性學生自治組織評鑑將由</a:t>
            </a:r>
            <a:r>
              <a:rPr kumimoji="0" lang="zh-TW" altLang="en-US" sz="2000" dirty="0">
                <a:latin typeface="標楷體" pitchFamily="65" charset="-120"/>
                <a:ea typeface="標楷體" pitchFamily="65" charset="-120"/>
              </a:rPr>
              <a:t>迴馨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社、國際標準舞社</a:t>
            </a:r>
            <a:r>
              <a:rPr kumimoji="0" lang="zh-TW" altLang="zh-TW" sz="2000" dirty="0">
                <a:latin typeface="標楷體" pitchFamily="65" charset="-120"/>
                <a:ea typeface="標楷體" pitchFamily="65" charset="-120"/>
              </a:rPr>
              <a:t>代表本校社團</a:t>
            </a:r>
            <a:r>
              <a:rPr kumimoji="0" lang="zh-TW" altLang="zh-TW" sz="2000" dirty="0" smtClean="0">
                <a:latin typeface="標楷體" pitchFamily="65" charset="-120"/>
                <a:ea typeface="標楷體" pitchFamily="65" charset="-120"/>
              </a:rPr>
              <a:t>參加</a:t>
            </a:r>
            <a:r>
              <a:rPr kumimoji="0" lang="zh-TW" altLang="en-US" sz="20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kumimoji="0" lang="zh-TW" altLang="en-US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明年三月全國社團競賽，目前正在集訓中</a:t>
            </a:r>
            <a:r>
              <a:rPr kumimoji="0" lang="zh-TW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kumimoji="0" lang="zh-TW" altLang="en-US" sz="20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75171" name="投影片編號版面配置區 3"/>
          <p:cNvSpPr txBox="1">
            <a:spLocks noGrp="1"/>
          </p:cNvSpPr>
          <p:nvPr/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912813"/>
            <a:fld id="{DBB77D81-B93F-4465-AABA-BB1F9CE4A221}" type="slidenum">
              <a:rPr kumimoji="0" lang="zh-TW" altLang="en-US" sz="1400"/>
              <a:pPr algn="r" defTabSz="912813"/>
              <a:t>90</a:t>
            </a:fld>
            <a:endParaRPr kumimoji="0" lang="en-US" altLang="zh-TW" sz="140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2160" y="347184"/>
            <a:ext cx="2963518" cy="20025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1917" y="2349716"/>
            <a:ext cx="2963518" cy="19763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2404" y="4365104"/>
            <a:ext cx="2943031" cy="19626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2962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395536" y="1196752"/>
            <a:ext cx="8208912" cy="2016224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28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見義勇為救人事蹟</a:t>
            </a:r>
            <a:endParaRPr lang="en-US" altLang="zh-TW" sz="28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360363" indent="0">
              <a:buNone/>
            </a:pP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14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日本校資管系大四學生程遠琛、財管系大四黃靖弘，在屏東台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26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號道旭海附近，因當天豪雨道路淹水，發現有民眾遭大水沖入山溝受困呼救，經兩位同學見義勇為協助脫困，事後特地來信告知校長表示感謝之意，學務長特別約見同學嘉勉，並給予大功獎勵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3717032"/>
            <a:ext cx="3600400" cy="27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5844" y="3717031"/>
            <a:ext cx="3646556" cy="2734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251520" y="332656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學生優良事蹟表揚</a:t>
            </a:r>
            <a:endParaRPr lang="zh-TW" alt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08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預設簡報設計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2967</TotalTime>
  <Words>7810</Words>
  <Application>Microsoft Office PowerPoint</Application>
  <PresentationFormat>如螢幕大小 (4:3)</PresentationFormat>
  <Paragraphs>1882</Paragraphs>
  <Slides>91</Slides>
  <Notes>13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91</vt:i4>
      </vt:variant>
    </vt:vector>
  </HeadingPairs>
  <TitlesOfParts>
    <vt:vector size="92" baseType="lpstr">
      <vt:lpstr>預設簡報設計</vt:lpstr>
      <vt:lpstr>PowerPoint 簡報</vt:lpstr>
      <vt:lpstr>PowerPoint 簡報</vt:lpstr>
      <vt:lpstr>  壹、暑假迄今已執行之重要活動     </vt:lpstr>
      <vt:lpstr>已辦理活動</vt:lpstr>
      <vt:lpstr>已辦理活動</vt:lpstr>
      <vt:lpstr>已辦理活動</vt:lpstr>
      <vt:lpstr>已辦理活動</vt:lpstr>
      <vt:lpstr>已辦理活動</vt:lpstr>
      <vt:lpstr>正在進行的活動</vt:lpstr>
      <vt:lpstr>PowerPoint 簡報</vt:lpstr>
      <vt:lpstr>課外組</vt:lpstr>
      <vt:lpstr>PowerPoint 簡報</vt:lpstr>
      <vt:lpstr>PowerPoint 簡報</vt:lpstr>
      <vt:lpstr>PowerPoint 簡報</vt:lpstr>
      <vt:lpstr>生輔組</vt:lpstr>
      <vt:lpstr>生輔組教官及校安成員</vt:lpstr>
      <vt:lpstr>學生安全教育與服務</vt:lpstr>
      <vt:lpstr>學生安全教育與服務</vt:lpstr>
      <vt:lpstr>PowerPoint 簡報</vt:lpstr>
      <vt:lpstr>交通安全~4-6月事故場所、性別及各院人數統計</vt:lpstr>
      <vt:lpstr>交通安全~7-9月事故場所、性別及各院人數統計</vt:lpstr>
      <vt:lpstr>交通安全~4-6月事故年級、車禍類型統計</vt:lpstr>
      <vt:lpstr>交通安全~7-9月事故年級、車禍類型統計</vt:lpstr>
      <vt:lpstr>PowerPoint 簡報</vt:lpstr>
      <vt:lpstr>PowerPoint 簡報</vt:lpstr>
      <vt:lpstr>PowerPoint 簡報</vt:lpstr>
      <vt:lpstr>PowerPoint 簡報</vt:lpstr>
      <vt:lpstr>反毒教育宣導</vt:lpstr>
      <vt:lpstr>學生校外賃居輔導</vt:lpstr>
      <vt:lpstr>PowerPoint 簡報</vt:lpstr>
      <vt:lpstr>學生校外賃居輔導</vt:lpstr>
      <vt:lpstr>學生校外賃居輔導</vt:lpstr>
      <vt:lpstr>一般替代役申請</vt:lpstr>
      <vt:lpstr>一般替代役申請</vt:lpstr>
      <vt:lpstr>預備軍官預備士官考選</vt:lpstr>
      <vt:lpstr>學生急難慰助申請</vt:lpstr>
      <vt:lpstr>學生就學貸款</vt:lpstr>
      <vt:lpstr>宿服中心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宿舍服務</vt:lpstr>
      <vt:lpstr>宿舍服務</vt:lpstr>
      <vt:lpstr>宿舍服務</vt:lpstr>
      <vt:lpstr>宿舍服務</vt:lpstr>
      <vt:lpstr>諮職組</vt:lpstr>
      <vt:lpstr>大一及碩博班新生 心理測驗解釋暨班級座談</vt:lpstr>
      <vt:lpstr>PowerPoint 簡報</vt:lpstr>
      <vt:lpstr>逆境中的力量～大學生沙盤成長團體</vt:lpstr>
      <vt:lpstr>你今天『L.O.L.』了嗎？～研究生EQ成長團體</vt:lpstr>
      <vt:lpstr>　　性別平等座談～愛的雙人舞</vt:lpstr>
      <vt:lpstr>「與師長談心」系列活動～談心、調心</vt:lpstr>
      <vt:lpstr>了解焦慮,了解焦慮疾患 導師知能~與高醫攻頂活動</vt:lpstr>
      <vt:lpstr>讀好書心得競賽     ~開啟您創意的天空</vt:lpstr>
      <vt:lpstr>◎讀好書創意比賽推薦好書：</vt:lpstr>
      <vt:lpstr>研發替代役   ~企業徵才系列活動 </vt:lpstr>
      <vt:lpstr>資源教室介紹與功能</vt:lpstr>
      <vt:lpstr>102學年度第1學期資源教室特殊需求學生一覽表</vt:lpstr>
      <vt:lpstr>體衛組(體育)</vt:lpstr>
      <vt:lpstr>PowerPoint 簡報</vt:lpstr>
      <vt:lpstr>PowerPoint 簡報</vt:lpstr>
      <vt:lpstr>PowerPoint 簡報</vt:lpstr>
      <vt:lpstr>體育業務   四、102學年度體育運動績優學生     座談會，於9/26(四)完成召開，     除讓本年度運動績優生相互認識外，     也讓學生瞭解與本組相關之業務     辦理程序及自我權利，共計16人     參加。  </vt:lpstr>
      <vt:lpstr>PowerPoint 簡報</vt:lpstr>
      <vt:lpstr>PowerPoint 簡報</vt:lpstr>
      <vt:lpstr>PowerPoint 簡報</vt:lpstr>
      <vt:lpstr>PowerPoint 簡報</vt:lpstr>
      <vt:lpstr>體衛組(衛保)</vt:lpstr>
      <vt:lpstr>102學年度第1學期第5次行政會議   學務處工作報告</vt:lpstr>
      <vt:lpstr>AED操作步驟</vt:lpstr>
      <vt:lpstr>102/103年度教職員工體檢</vt:lpstr>
      <vt:lpstr>參、本處各項服務成效分析</vt:lpstr>
      <vt:lpstr>輔導及服務學生成效</vt:lpstr>
      <vt:lpstr>學生生活輔導協助數據調查</vt:lpstr>
      <vt:lpstr>學生生活輔導協助數據調查</vt:lpstr>
      <vt:lpstr>學生生活輔導協助數據調查</vt:lpstr>
      <vt:lpstr>PowerPoint 簡報</vt:lpstr>
      <vt:lpstr>102學年度新生高關懷學生追蹤輔導</vt:lpstr>
      <vt:lpstr>101學年度諮職組個案諮商服務統計 </vt:lpstr>
      <vt:lpstr>3.統計項目：問題類型 </vt:lpstr>
      <vt:lpstr>PowerPoint 簡報</vt:lpstr>
      <vt:lpstr>社團優異表現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work</dc:creator>
  <cp:lastModifiedBy>USER</cp:lastModifiedBy>
  <cp:revision>289</cp:revision>
  <cp:lastPrinted>2013-10-29T02:27:20Z</cp:lastPrinted>
  <dcterms:created xsi:type="dcterms:W3CDTF">2011-09-26T03:18:53Z</dcterms:created>
  <dcterms:modified xsi:type="dcterms:W3CDTF">2013-10-29T02:59:00Z</dcterms:modified>
</cp:coreProperties>
</file>