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6"/>
  </p:notesMasterIdLst>
  <p:handoutMasterIdLst>
    <p:handoutMasterId r:id="rId107"/>
  </p:handoutMasterIdLst>
  <p:sldIdLst>
    <p:sldId id="261" r:id="rId2"/>
    <p:sldId id="262" r:id="rId3"/>
    <p:sldId id="328" r:id="rId4"/>
    <p:sldId id="406" r:id="rId5"/>
    <p:sldId id="407" r:id="rId6"/>
    <p:sldId id="408" r:id="rId7"/>
    <p:sldId id="446" r:id="rId8"/>
    <p:sldId id="263" r:id="rId9"/>
    <p:sldId id="402" r:id="rId10"/>
    <p:sldId id="403" r:id="rId11"/>
    <p:sldId id="404" r:id="rId12"/>
    <p:sldId id="265" r:id="rId13"/>
    <p:sldId id="345" r:id="rId14"/>
    <p:sldId id="346" r:id="rId15"/>
    <p:sldId id="409" r:id="rId16"/>
    <p:sldId id="410" r:id="rId17"/>
    <p:sldId id="443" r:id="rId18"/>
    <p:sldId id="444" r:id="rId19"/>
    <p:sldId id="347" r:id="rId20"/>
    <p:sldId id="348" r:id="rId21"/>
    <p:sldId id="349" r:id="rId22"/>
    <p:sldId id="350" r:id="rId23"/>
    <p:sldId id="351" r:id="rId24"/>
    <p:sldId id="352" r:id="rId25"/>
    <p:sldId id="411" r:id="rId26"/>
    <p:sldId id="465" r:id="rId27"/>
    <p:sldId id="447" r:id="rId28"/>
    <p:sldId id="448" r:id="rId29"/>
    <p:sldId id="449" r:id="rId30"/>
    <p:sldId id="450" r:id="rId31"/>
    <p:sldId id="425" r:id="rId32"/>
    <p:sldId id="461" r:id="rId33"/>
    <p:sldId id="462" r:id="rId34"/>
    <p:sldId id="463" r:id="rId35"/>
    <p:sldId id="464" r:id="rId36"/>
    <p:sldId id="266" r:id="rId37"/>
    <p:sldId id="401" r:id="rId38"/>
    <p:sldId id="459" r:id="rId39"/>
    <p:sldId id="433" r:id="rId40"/>
    <p:sldId id="364" r:id="rId41"/>
    <p:sldId id="365" r:id="rId42"/>
    <p:sldId id="366" r:id="rId43"/>
    <p:sldId id="453" r:id="rId44"/>
    <p:sldId id="452" r:id="rId45"/>
    <p:sldId id="367" r:id="rId46"/>
    <p:sldId id="454" r:id="rId47"/>
    <p:sldId id="451" r:id="rId48"/>
    <p:sldId id="405" r:id="rId49"/>
    <p:sldId id="457" r:id="rId50"/>
    <p:sldId id="267" r:id="rId51"/>
    <p:sldId id="368" r:id="rId52"/>
    <p:sldId id="426" r:id="rId53"/>
    <p:sldId id="428" r:id="rId54"/>
    <p:sldId id="371" r:id="rId55"/>
    <p:sldId id="372" r:id="rId56"/>
    <p:sldId id="391" r:id="rId57"/>
    <p:sldId id="373" r:id="rId58"/>
    <p:sldId id="429" r:id="rId59"/>
    <p:sldId id="434" r:id="rId60"/>
    <p:sldId id="431" r:id="rId61"/>
    <p:sldId id="376" r:id="rId62"/>
    <p:sldId id="377" r:id="rId63"/>
    <p:sldId id="440" r:id="rId64"/>
    <p:sldId id="432" r:id="rId65"/>
    <p:sldId id="379" r:id="rId66"/>
    <p:sldId id="455" r:id="rId67"/>
    <p:sldId id="268" r:id="rId68"/>
    <p:sldId id="354" r:id="rId69"/>
    <p:sldId id="355" r:id="rId70"/>
    <p:sldId id="356" r:id="rId71"/>
    <p:sldId id="357" r:id="rId72"/>
    <p:sldId id="398" r:id="rId73"/>
    <p:sldId id="399" r:id="rId74"/>
    <p:sldId id="460" r:id="rId75"/>
    <p:sldId id="286" r:id="rId76"/>
    <p:sldId id="439" r:id="rId77"/>
    <p:sldId id="435" r:id="rId78"/>
    <p:sldId id="436" r:id="rId79"/>
    <p:sldId id="437" r:id="rId80"/>
    <p:sldId id="438" r:id="rId81"/>
    <p:sldId id="380" r:id="rId82"/>
    <p:sldId id="381" r:id="rId83"/>
    <p:sldId id="382" r:id="rId84"/>
    <p:sldId id="383" r:id="rId85"/>
    <p:sldId id="384" r:id="rId86"/>
    <p:sldId id="385" r:id="rId87"/>
    <p:sldId id="386" r:id="rId88"/>
    <p:sldId id="387" r:id="rId89"/>
    <p:sldId id="388" r:id="rId90"/>
    <p:sldId id="389" r:id="rId91"/>
    <p:sldId id="390" r:id="rId92"/>
    <p:sldId id="360" r:id="rId93"/>
    <p:sldId id="412" r:id="rId94"/>
    <p:sldId id="413" r:id="rId95"/>
    <p:sldId id="414" r:id="rId96"/>
    <p:sldId id="415" r:id="rId97"/>
    <p:sldId id="416" r:id="rId98"/>
    <p:sldId id="417" r:id="rId99"/>
    <p:sldId id="418" r:id="rId100"/>
    <p:sldId id="419" r:id="rId101"/>
    <p:sldId id="420" r:id="rId102"/>
    <p:sldId id="421" r:id="rId103"/>
    <p:sldId id="422" r:id="rId104"/>
    <p:sldId id="324" r:id="rId105"/>
  </p:sldIdLst>
  <p:sldSz cx="9144000" cy="6858000" type="screen4x3"/>
  <p:notesSz cx="6735763" cy="986948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>
      <p:cViewPr>
        <p:scale>
          <a:sx n="100" d="100"/>
          <a:sy n="100" d="100"/>
        </p:scale>
        <p:origin x="-258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handoutMaster" Target="handoutMasters/handout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FF106-AA8B-4BE7-B39B-E7E794ECF723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7A8FC-DFD1-4EF9-ADA9-6928341983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4563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960FBF-BD8E-4A38-B5BA-4A7577114856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02CA5-8313-432F-A6FE-0626375B2D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659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7411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62FFDF-1C89-46A7-B9AD-ADCF99110FD5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02CA5-8313-432F-A6FE-0626375B2D8F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02CA5-8313-432F-A6FE-0626375B2D8F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02CA5-8313-432F-A6FE-0626375B2D8F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3555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C45EBF-E67B-4B69-957F-8451D33DEC40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1A096B-FD3C-4D93-B4E1-8240C57D9D98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6181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1A096B-FD3C-4D93-B4E1-8240C57D9D98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618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796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260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5609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6553200" cy="9144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FBB1F-6EBE-42C8-9632-4533FC9221F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018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082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8205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2951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669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984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871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5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A4AD9-7291-49DE-989D-3D9B2F885398}" type="datetimeFigureOut">
              <a:rPr lang="zh-TW" altLang="en-US" smtClean="0"/>
              <a:pPr/>
              <a:t>2013/4/22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DBF64-98FD-4450-A5FD-C090B97484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135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13.xml"/><Relationship Id="rId7" Type="http://schemas.openxmlformats.org/officeDocument/2006/relationships/slide" Target="slide2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20.xml"/><Relationship Id="rId4" Type="http://schemas.openxmlformats.org/officeDocument/2006/relationships/slide" Target="slide26.xml"/><Relationship Id="rId9" Type="http://schemas.openxmlformats.org/officeDocument/2006/relationships/slide" Target="slide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92.xml"/><Relationship Id="rId5" Type="http://schemas.openxmlformats.org/officeDocument/2006/relationships/slide" Target="slide75.xml"/><Relationship Id="rId4" Type="http://schemas.openxmlformats.org/officeDocument/2006/relationships/slide" Target="slide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slide" Target="slide12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28.xml"/><Relationship Id="rId7" Type="http://schemas.openxmlformats.org/officeDocument/2006/relationships/slide" Target="slide33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2.xml"/><Relationship Id="rId5" Type="http://schemas.openxmlformats.org/officeDocument/2006/relationships/slide" Target="slide31.xml"/><Relationship Id="rId4" Type="http://schemas.openxmlformats.org/officeDocument/2006/relationships/slide" Target="slide30.xml"/><Relationship Id="rId9" Type="http://schemas.openxmlformats.org/officeDocument/2006/relationships/slide" Target="slide3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image" Target="../media/image53.jpeg"/><Relationship Id="rId7" Type="http://schemas.openxmlformats.org/officeDocument/2006/relationships/slide" Target="slide12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slide" Target="slide26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26.xml"/><Relationship Id="rId5" Type="http://schemas.openxmlformats.org/officeDocument/2006/relationships/slide" Target="slide12.xml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slide" Target="slide48.xml"/><Relationship Id="rId3" Type="http://schemas.openxmlformats.org/officeDocument/2006/relationships/slide" Target="slide39.xml"/><Relationship Id="rId7" Type="http://schemas.openxmlformats.org/officeDocument/2006/relationships/slide" Target="slide42.xml"/><Relationship Id="rId12" Type="http://schemas.openxmlformats.org/officeDocument/2006/relationships/slide" Target="slide47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1.xml"/><Relationship Id="rId11" Type="http://schemas.openxmlformats.org/officeDocument/2006/relationships/slide" Target="slide46.xml"/><Relationship Id="rId5" Type="http://schemas.openxmlformats.org/officeDocument/2006/relationships/slide" Target="slide40.xml"/><Relationship Id="rId10" Type="http://schemas.openxmlformats.org/officeDocument/2006/relationships/slide" Target="slide45.xml"/><Relationship Id="rId4" Type="http://schemas.openxmlformats.org/officeDocument/2006/relationships/slide" Target="slide38.xml"/><Relationship Id="rId9" Type="http://schemas.openxmlformats.org/officeDocument/2006/relationships/slide" Target="slide4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slide" Target="slide36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5.xml"/><Relationship Id="rId4" Type="http://schemas.openxmlformats.org/officeDocument/2006/relationships/slide" Target="slide6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0.xml"/><Relationship Id="rId4" Type="http://schemas.openxmlformats.org/officeDocument/2006/relationships/image" Target="../media/image81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0.xml"/><Relationship Id="rId4" Type="http://schemas.openxmlformats.org/officeDocument/2006/relationships/image" Target="../media/image8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2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Relationship Id="rId4" Type="http://schemas.openxmlformats.org/officeDocument/2006/relationships/image" Target="../media/image119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https://fbcdn-sphotos-h-a.akamaihd.net/hphotos-ak-ash3/576586_513100468728883_97748248_n.jpg" TargetMode="External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323528" y="476474"/>
            <a:ext cx="60483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標楷體" pitchFamily="65" charset="-12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行楷體W5" pitchFamily="65" charset="-120"/>
                <a:ea typeface="華康行楷體W5" pitchFamily="65" charset="-120"/>
              </a:rPr>
              <a:t>101</a:t>
            </a:r>
            <a:r>
              <a:rPr kumimoji="0"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行楷體W5" pitchFamily="65" charset="-120"/>
                <a:ea typeface="華康行楷體W5" pitchFamily="65" charset="-120"/>
              </a:rPr>
              <a:t>學年度</a:t>
            </a:r>
            <a:r>
              <a:rPr kumimoji="0"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行楷體W5" pitchFamily="65" charset="-120"/>
                <a:ea typeface="華康行楷體W5" pitchFamily="65" charset="-120"/>
              </a:rPr>
              <a:t>第</a:t>
            </a:r>
            <a:r>
              <a:rPr kumimoji="0" lang="en-US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行楷體W5" pitchFamily="65" charset="-120"/>
                <a:ea typeface="華康行楷體W5" pitchFamily="65" charset="-120"/>
              </a:rPr>
              <a:t>2</a:t>
            </a:r>
            <a:r>
              <a:rPr kumimoji="0"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行楷體W5" pitchFamily="65" charset="-120"/>
                <a:ea typeface="華康行楷體W5" pitchFamily="65" charset="-120"/>
              </a:rPr>
              <a:t>學期</a:t>
            </a:r>
            <a:r>
              <a:rPr kumimoji="0" lang="zh-TW" altLang="en-US" sz="3200" b="1" dirty="0">
                <a:solidFill>
                  <a:srgbClr val="FF0000"/>
                </a:solidFill>
                <a:latin typeface="華康行楷體W5" pitchFamily="65" charset="-120"/>
                <a:ea typeface="華康行楷體W5" pitchFamily="65" charset="-120"/>
              </a:rPr>
              <a:t>院導師會議</a:t>
            </a:r>
            <a:endParaRPr kumimoji="0" lang="en-US" altLang="zh-TW" sz="3200" b="1" dirty="0">
              <a:solidFill>
                <a:srgbClr val="FF0000"/>
              </a:solidFill>
              <a:latin typeface="華康行楷體W5" pitchFamily="65" charset="-120"/>
              <a:ea typeface="華康行楷體W5" pitchFamily="65" charset="-12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b="1" dirty="0">
              <a:solidFill>
                <a:srgbClr val="0070C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1403350" y="38608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ctr" defTabSz="912813" eaLnBrk="0" hangingPunct="0">
              <a:spcBef>
                <a:spcPct val="20000"/>
              </a:spcBef>
            </a:pPr>
            <a:endParaRPr kumimoji="0" lang="zh-TW" altLang="en-US" sz="3200" b="1">
              <a:solidFill>
                <a:schemeClr val="accent2"/>
              </a:solidFill>
              <a:latin typeface="Calibri" pitchFamily="34" charset="0"/>
              <a:ea typeface="標楷體" pitchFamily="65" charset="-120"/>
            </a:endParaRPr>
          </a:p>
        </p:txBody>
      </p:sp>
      <p:sp>
        <p:nvSpPr>
          <p:cNvPr id="747523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C8570859-04BC-4BFF-92B3-49551F041D46}" type="slidenum">
              <a:rPr lang="zh-TW" altLang="en-US"/>
              <a:pPr defTabSz="912813">
                <a:defRPr/>
              </a:pPr>
              <a:t>1</a:t>
            </a:fld>
            <a:endParaRPr lang="en-US" altLang="zh-TW"/>
          </a:p>
        </p:txBody>
      </p:sp>
      <p:sp>
        <p:nvSpPr>
          <p:cNvPr id="3077" name="文字方塊 4"/>
          <p:cNvSpPr txBox="1">
            <a:spLocks noChangeArrowheads="1"/>
          </p:cNvSpPr>
          <p:nvPr/>
        </p:nvSpPr>
        <p:spPr bwMode="auto">
          <a:xfrm>
            <a:off x="1979712" y="2636912"/>
            <a:ext cx="4967288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>
              <a:spcBef>
                <a:spcPts val="1800"/>
              </a:spcBef>
            </a:pPr>
            <a:r>
              <a:rPr kumimoji="0" lang="zh-TW" altLang="en-US" sz="5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ea typeface="標楷體" pitchFamily="65" charset="-120"/>
              </a:rPr>
              <a:t>學務工作報告 　</a:t>
            </a:r>
            <a:endParaRPr kumimoji="0" lang="en-US" altLang="zh-TW" sz="5400" b="1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itchFamily="34" charset="0"/>
              <a:ea typeface="標楷體" pitchFamily="65" charset="-120"/>
            </a:endParaRPr>
          </a:p>
          <a:p>
            <a:pPr algn="ctr" defTabSz="912813">
              <a:spcBef>
                <a:spcPts val="1800"/>
              </a:spcBef>
            </a:pPr>
            <a:r>
              <a:rPr kumimoji="0" lang="zh-TW" altLang="en-US" sz="3200" b="1" dirty="0">
                <a:solidFill>
                  <a:srgbClr val="007FD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報告人  洪學務長瑞兒</a:t>
            </a:r>
          </a:p>
        </p:txBody>
      </p:sp>
    </p:spTree>
    <p:extLst>
      <p:ext uri="{BB962C8B-B14F-4D97-AF65-F5344CB8AC3E}">
        <p14:creationId xmlns:p14="http://schemas.microsoft.com/office/powerpoint/2010/main" val="231621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5736" y="104681"/>
            <a:ext cx="4824536" cy="6708695"/>
          </a:xfrm>
        </p:spPr>
      </p:pic>
      <p:sp>
        <p:nvSpPr>
          <p:cNvPr id="3" name="文字方塊 2">
            <a:hlinkClick r:id="rId3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934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8459"/>
            <a:ext cx="9144000" cy="6466925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-27384"/>
            <a:ext cx="7992888" cy="1057672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國際村住宿學生未經報備帶異性進入宿舍－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6432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9804"/>
            <a:ext cx="9144000" cy="6465580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-27384"/>
            <a:ext cx="7992888" cy="1057672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國際村住宿學生未經報備帶異性進入宿舍－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253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81360" y="404664"/>
            <a:ext cx="7992888" cy="769640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國際村住宿學生未經報備帶異性進入宿舍－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899592" y="1412776"/>
            <a:ext cx="727280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spcBef>
                <a:spcPts val="1200"/>
              </a:spcBef>
            </a:pPr>
            <a:r>
              <a:rPr lang="zh-TW" altLang="en-US" sz="32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宿舍服務中心協請國際事務處修訂學生宿舍「住宿規範」英文版等資料，也併每學期學生入住後採「現地訪查」、「親自簽署」方式，讓住宿同學瞭解需配合事項，惟外籍學生違規事實仍持續發生。</a:t>
            </a:r>
            <a:endParaRPr lang="en-US" altLang="zh-TW" sz="24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國際化</a:t>
            </a:r>
            <a:r>
              <a:rPr lang="zh-TW" altLang="en-US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日盛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，國情</a:t>
            </a:r>
            <a:r>
              <a:rPr lang="zh-TW" altLang="en-US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、習俗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不同</a:t>
            </a:r>
            <a:r>
              <a:rPr lang="zh-TW" altLang="en-US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亦無法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忽視</a:t>
            </a:r>
            <a:r>
              <a:rPr lang="zh-TW" altLang="en-US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之。實係歷來外籍學生迭有肇生違規類案遭致裁處案例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，因</a:t>
            </a:r>
            <a:r>
              <a:rPr lang="zh-TW" altLang="en-US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行政單位立場不同而過當之合理解釋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，造成</a:t>
            </a:r>
            <a:r>
              <a:rPr lang="zh-TW" altLang="en-US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學生違犯皆託詞自圓其說，尋求解套，類情已肇致公論，甚將造成行政單位「怠忽職守」非議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800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443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7992888" cy="769640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國際村住宿學生未經報備帶異性進入宿舍－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22442" y="1484784"/>
            <a:ext cx="770485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建議作法：</a:t>
            </a:r>
            <a:endParaRPr lang="en-US" altLang="zh-TW" sz="2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en-US" altLang="zh-TW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強化</a:t>
            </a:r>
            <a:r>
              <a:rPr lang="zh-TW" altLang="en-US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「國情文化差異認知」教育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4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360363">
              <a:spcBef>
                <a:spcPts val="1200"/>
              </a:spcBef>
            </a:pP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請</a:t>
            </a:r>
            <a:r>
              <a:rPr lang="zh-TW" altLang="en-US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國際事務處協助於外籍學生在每學期初「國際學生說明會」時，安排國情、習慣等實際案例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，加強對其說明，期共同建立「地球村」生活應具認知及相互尊重觀念及作法。</a:t>
            </a:r>
            <a:endParaRPr lang="en-US" altLang="zh-TW" sz="24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360363" indent="-360363">
              <a:spcBef>
                <a:spcPts val="1200"/>
              </a:spcBef>
            </a:pPr>
            <a:r>
              <a:rPr lang="en-US" altLang="zh-TW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宿舍服務中心亦運用相關時機，向外籍學生說明相關規範及注意事項，以提升學生宿舍住宿品質。</a:t>
            </a:r>
            <a:endParaRPr lang="zh-TW" altLang="en-US" sz="2400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>
            <a:hlinkClick r:id="rId2" action="ppaction://hlinksldjump"/>
          </p:cNvPr>
          <p:cNvSpPr txBox="1"/>
          <p:nvPr/>
        </p:nvSpPr>
        <p:spPr>
          <a:xfrm>
            <a:off x="8244408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23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793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D310D328-84FC-4594-9107-26C1397D25F2}" type="slidenum">
              <a:rPr lang="zh-TW" altLang="en-US"/>
              <a:pPr defTabSz="912813">
                <a:defRPr/>
              </a:pPr>
              <a:t>104</a:t>
            </a:fld>
            <a:endParaRPr lang="en-US" altLang="zh-TW"/>
          </a:p>
        </p:txBody>
      </p:sp>
      <p:sp>
        <p:nvSpPr>
          <p:cNvPr id="3" name="文字方塊 2"/>
          <p:cNvSpPr txBox="1"/>
          <p:nvPr/>
        </p:nvSpPr>
        <p:spPr>
          <a:xfrm>
            <a:off x="1043608" y="1556792"/>
            <a:ext cx="734481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感謝</a:t>
            </a:r>
            <a:r>
              <a:rPr kumimoji="0" lang="zh-TW" altLang="en-US" sz="3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各</a:t>
            </a:r>
            <a:r>
              <a:rPr kumimoji="0" lang="zh-TW" alt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院師長同仁</a:t>
            </a:r>
            <a:endParaRPr kumimoji="0" lang="en-US" altLang="zh-TW" sz="32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熱情參與學務工作</a:t>
            </a:r>
            <a:endParaRPr kumimoji="0" lang="en-US" altLang="zh-TW" sz="3200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因為有「您」</a:t>
            </a:r>
            <a:endParaRPr kumimoji="0" lang="en-US" altLang="zh-TW" sz="32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學務處各項業務之推展得以更臻完善</a:t>
            </a:r>
            <a:r>
              <a:rPr kumimoji="0" lang="en-US" altLang="zh-TW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謝謝您</a:t>
            </a:r>
            <a:r>
              <a:rPr kumimoji="0" lang="en-US" altLang="zh-TW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!</a:t>
            </a:r>
            <a:r>
              <a:rPr kumimoji="0" lang="zh-TW" alt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老師</a:t>
            </a:r>
            <a:r>
              <a:rPr kumimoji="0" lang="en-US" altLang="zh-TW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!</a:t>
            </a:r>
            <a:endParaRPr kumimoji="0" lang="zh-TW" altLang="en-US" sz="32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 descr="Logo101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4235150"/>
            <a:ext cx="2952328" cy="236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085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斐陶斐頒榮譽會員獎典禮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5207005" cy="4977844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推薦條件</a:t>
            </a:r>
            <a:r>
              <a:rPr lang="en-US" altLang="zh-TW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447675" indent="-266700">
              <a:buFont typeface="+mj-lt"/>
              <a:buAutoNum type="arabicPeriod"/>
            </a:pPr>
            <a:r>
              <a:rPr lang="zh-TW" altLang="zh-TW" sz="1900" dirty="0" smtClean="0">
                <a:latin typeface="標楷體" pitchFamily="65" charset="-120"/>
                <a:ea typeface="標楷體" pitchFamily="65" charset="-120"/>
              </a:rPr>
              <a:t>凡</a:t>
            </a:r>
            <a:r>
              <a:rPr lang="zh-TW" altLang="zh-TW" sz="1900" dirty="0">
                <a:latin typeface="標楷體" pitchFamily="65" charset="-120"/>
                <a:ea typeface="標楷體" pitchFamily="65" charset="-120"/>
              </a:rPr>
              <a:t>國內大學或獨立學院之大學部應屆畢業生，品學特優者，每一學院得推薦該屆畢業生人數百分之一，不足一人者以一人計，為本會榮譽會員。應屆畢業生會員推薦資格，以應屆畢業生學期前各學期成績平均為準</a:t>
            </a:r>
            <a:r>
              <a:rPr lang="zh-TW" altLang="zh-TW" sz="19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900" dirty="0" smtClean="0">
              <a:latin typeface="標楷體" pitchFamily="65" charset="-120"/>
              <a:ea typeface="標楷體" pitchFamily="65" charset="-120"/>
            </a:endParaRPr>
          </a:p>
          <a:p>
            <a:pPr marL="447675" indent="-266700">
              <a:buFont typeface="+mj-lt"/>
              <a:buAutoNum type="arabicPeriod"/>
            </a:pPr>
            <a:r>
              <a:rPr lang="zh-TW" altLang="zh-TW" sz="1900" dirty="0">
                <a:latin typeface="標楷體" pitchFamily="65" charset="-120"/>
                <a:ea typeface="標楷體" pitchFamily="65" charset="-120"/>
              </a:rPr>
              <a:t>凡國內大學或獨立學院之大學部應屆碩士畢業生，品學兼優者，每一學院得推薦該屆畢業生人數百分之三，不足一人者以一人計，為本會榮譽會員</a:t>
            </a:r>
            <a:r>
              <a:rPr lang="zh-TW" altLang="zh-TW" sz="19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900" dirty="0" smtClean="0">
              <a:latin typeface="標楷體" pitchFamily="65" charset="-120"/>
              <a:ea typeface="標楷體" pitchFamily="65" charset="-120"/>
            </a:endParaRPr>
          </a:p>
          <a:p>
            <a:pPr marL="447675" indent="-266700">
              <a:buFont typeface="+mj-lt"/>
              <a:buAutoNum type="arabicPeriod"/>
            </a:pPr>
            <a:r>
              <a:rPr lang="zh-TW" altLang="zh-TW" sz="1900" dirty="0">
                <a:latin typeface="標楷體" pitchFamily="65" charset="-120"/>
                <a:ea typeface="標楷體" pitchFamily="65" charset="-120"/>
              </a:rPr>
              <a:t>凡國內大學或獨立學院之大學部應屆博士畢業生品學兼優者，得推薦該屆畢業生人數百分之十，不足一人者以一人計，為本會榮譽會員</a:t>
            </a:r>
            <a:r>
              <a:rPr lang="zh-TW" altLang="zh-TW" sz="19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zh-TW" sz="1900" dirty="0">
                <a:latin typeface="標楷體" pitchFamily="65" charset="-120"/>
                <a:ea typeface="標楷體" pitchFamily="65" charset="-120"/>
              </a:rPr>
              <a:t>凡校院或研究所之學生於畢業後，對學術研究或社會事業有特優貢獻者，每校每年得於畢業生中推薦一人至三人為本會榮譽會員。</a:t>
            </a:r>
            <a:endParaRPr lang="zh-TW" altLang="zh-TW" sz="1900" dirty="0">
              <a:latin typeface="標楷體" pitchFamily="65" charset="-120"/>
              <a:ea typeface="標楷體" pitchFamily="65" charset="-120"/>
              <a:cs typeface="新細明體"/>
            </a:endParaRPr>
          </a:p>
          <a:p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31</a:t>
            </a:r>
            <a:r>
              <a:rPr lang="zh-TW" altLang="en-US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日 中午</a:t>
            </a:r>
            <a:r>
              <a:rPr lang="en-US" altLang="zh-TW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點</a:t>
            </a:r>
            <a:endParaRPr lang="en-US" altLang="zh-TW" sz="2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地點：行政大樓</a:t>
            </a:r>
            <a:r>
              <a:rPr lang="en-US" altLang="zh-TW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5007</a:t>
            </a:r>
            <a:r>
              <a:rPr lang="zh-TW" altLang="en-US" sz="2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會議室</a:t>
            </a:r>
            <a:endParaRPr lang="en-US" altLang="zh-TW" sz="2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7424" y="3789040"/>
            <a:ext cx="3168352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6527" y="1556792"/>
            <a:ext cx="3168352" cy="2120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字方塊 5">
            <a:hlinkClick r:id="rId4" action="ppaction://hlinksldjump"/>
          </p:cNvPr>
          <p:cNvSpPr txBox="1"/>
          <p:nvPr/>
        </p:nvSpPr>
        <p:spPr>
          <a:xfrm>
            <a:off x="8054399" y="6349970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57200" y="22113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793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2813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生輔組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1268760"/>
            <a:ext cx="7344816" cy="4464496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endParaRPr lang="en-US" altLang="zh-TW" sz="2400" u="sng" dirty="0" smtClean="0">
              <a:latin typeface="標楷體" pitchFamily="65" charset="-120"/>
              <a:ea typeface="標楷體" pitchFamily="65" charset="-120"/>
              <a:hlinkClick r:id="" action="ppaction://noaction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  <a:hlinkClick r:id="rId3" action="ppaction://hlinksldjump"/>
              </a:rPr>
              <a:t>交通安全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  <a:hlinkClick r:id="rId4" action="ppaction://hlinksldjump"/>
              </a:rPr>
              <a:t>宿舍服務</a:t>
            </a:r>
            <a:endParaRPr lang="zh-TW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r>
              <a:rPr lang="zh-TW" altLang="zh-TW" sz="2800" u="sng" dirty="0" smtClean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反毒宣導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～紫錐花運動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r>
              <a:rPr lang="zh-TW" altLang="zh-TW" sz="2800" u="sng" dirty="0" smtClean="0">
                <a:latin typeface="標楷體" pitchFamily="65" charset="-120"/>
                <a:ea typeface="標楷體" pitchFamily="65" charset="-120"/>
                <a:hlinkClick r:id="rId6" action="ppaction://hlinksldjump"/>
              </a:rPr>
              <a:t>學生賃居輔導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r>
              <a:rPr lang="zh-TW" altLang="zh-TW" sz="2800" u="sng" dirty="0" smtClean="0">
                <a:latin typeface="標楷體" pitchFamily="65" charset="-120"/>
                <a:ea typeface="標楷體" pitchFamily="65" charset="-120"/>
                <a:hlinkClick r:id="rId7" action="ppaction://hlinksldjump"/>
              </a:rPr>
              <a:t>預備軍官預備士官考選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r>
              <a:rPr lang="zh-TW" altLang="zh-TW" sz="2800" u="sng" dirty="0" smtClean="0">
                <a:latin typeface="標楷體" pitchFamily="65" charset="-120"/>
                <a:ea typeface="標楷體" pitchFamily="65" charset="-120"/>
                <a:hlinkClick r:id="rId8" action="ppaction://hlinksldjump"/>
              </a:rPr>
              <a:t>學生急難救助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  <a:hlinkClick r:id="rId9" action="ppaction://hlinksldjump"/>
              </a:rPr>
              <a:t>就學貸款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endParaRPr lang="zh-TW" altLang="en-US" sz="2800" b="1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endParaRPr lang="zh-TW" altLang="en-US" sz="2800" b="1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756737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BCE4EDCC-75FC-46BA-9A2D-BB3FB4E7CB8D}" type="slidenum">
              <a:rPr lang="zh-TW" altLang="en-US"/>
              <a:pPr defTabSz="912813"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362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交通安全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467544" y="1484784"/>
            <a:ext cx="8352928" cy="4525963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en-US" altLang="zh-TW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◎</a:t>
            </a:r>
            <a:r>
              <a:rPr lang="zh-TW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學生交通意外預防與宣導：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en-US" altLang="zh-TW" sz="18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1800" b="1" dirty="0" smtClean="0">
                <a:latin typeface="標楷體" pitchFamily="65" charset="-120"/>
                <a:ea typeface="標楷體" pitchFamily="65" charset="-120"/>
              </a:rPr>
              <a:t>交通意外事件一直是本校學生意外事故最多的狀況，檢討學生發生交通意外狀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zh-TW" altLang="en-US" sz="1800" b="1" dirty="0" smtClean="0">
                <a:latin typeface="標楷體" pitchFamily="65" charset="-120"/>
                <a:ea typeface="標楷體" pitchFamily="65" charset="-120"/>
              </a:rPr>
              <a:t>  況概可分為二大類：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1800" b="1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sz="1800" b="1" dirty="0" smtClean="0">
                <a:latin typeface="標楷體" pitchFamily="65" charset="-120"/>
                <a:ea typeface="標楷體" pitchFamily="65" charset="-120"/>
              </a:rPr>
              <a:t>、騎機車自摔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：發生比率約占本校學生交通事件的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50%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。檢討摔車原因如下：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（一）</a:t>
            </a:r>
            <a:r>
              <a:rPr lang="zh-TW" altLang="en-US" sz="1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速度太快致過彎失控、遇狀況急剎車失控。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（二）</a:t>
            </a:r>
            <a:r>
              <a:rPr lang="zh-TW" altLang="en-US" sz="1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未保持行車距離，前方發生狀況後，急剎車失控。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（三）</a:t>
            </a:r>
            <a:r>
              <a:rPr lang="zh-TW" altLang="en-US" sz="1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未注意路面狀況（如路面碎石、下雨濕滑），致操控不當摔車。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（四）行車不專心（未適時轉彎、駕駛分心與共乘者聊天）。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（五）機車胎壓不足，機車腳架未踢起或未完全踢起，致過彎失控摔車。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（六）行車過程未能對可能發生之狀況，預採防範或防護措施。 </a:t>
            </a:r>
            <a:endParaRPr lang="en-US" altLang="zh-TW" sz="1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endParaRPr lang="zh-TW" alt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交通安全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8352928" cy="5184576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二、騎機車與車輛發生擦撞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比率約占本校學生交通事件的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50%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分析原因如下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   （一）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未保持行車距離，追撞前車。  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   （二）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轉彎時，未確定安全，即轉彎。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   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如未注意後方有無來車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；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未預先變換至最外側車道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   未按規定轉彎）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   （三）行經交通複雜地區或路口未減速。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   （四）行車速度太快，致前方有狀況時無充分時間反應。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   （五）騎車爭先搶快，未禮讓。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   （六）行車過程未對可能發生之狀況，預採防範或防護措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         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交通安全</a:t>
            </a:r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646601"/>
              </p:ext>
            </p:extLst>
          </p:nvPr>
        </p:nvGraphicFramePr>
        <p:xfrm>
          <a:off x="539750" y="1341438"/>
          <a:ext cx="7993064" cy="5040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269"/>
                <a:gridCol w="792106"/>
                <a:gridCol w="1224163"/>
                <a:gridCol w="2304307"/>
                <a:gridCol w="720096"/>
                <a:gridCol w="936123"/>
              </a:tblGrid>
              <a:tr h="58982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(101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~12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2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8982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交通意外事故人數：</a:t>
                      </a:r>
                      <a:r>
                        <a:rPr lang="en-US" altLang="zh-TW" sz="2800" u="none" strike="noStrike" dirty="0">
                          <a:solidFill>
                            <a:srgbClr val="00B0F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78</a:t>
                      </a:r>
                      <a:endParaRPr lang="en-US" altLang="zh-TW" sz="2800" b="1" i="0" u="none" strike="noStrike" dirty="0">
                        <a:solidFill>
                          <a:srgbClr val="00B0F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發生意外場所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發生意外各院人數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校內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38.46%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文學院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</a:t>
                      </a:r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21.79%</a:t>
                      </a:r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校外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48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61.54%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社科院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2.56%</a:t>
                      </a:r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管理學院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17.95%</a:t>
                      </a:r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性別</a:t>
                      </a:r>
                      <a:endParaRPr lang="zh-TW" altLang="en-US" sz="1800" b="1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lang="zh-TW" altLang="en-US" sz="1800" b="1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lang="zh-TW" altLang="en-US" sz="1800" b="1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理學院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17.95%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 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48</a:t>
                      </a:r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61.54%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工學院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</a:t>
                      </a:r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28.21%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 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38.46%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海科院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11.54%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051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交通安全</a:t>
            </a:r>
          </a:p>
        </p:txBody>
      </p:sp>
      <p:sp>
        <p:nvSpPr>
          <p:cNvPr id="3075" name="內容版面配置區 1"/>
          <p:cNvSpPr>
            <a:spLocks noGrp="1"/>
          </p:cNvSpPr>
          <p:nvPr>
            <p:ph idx="1"/>
          </p:nvPr>
        </p:nvSpPr>
        <p:spPr>
          <a:xfrm>
            <a:off x="683568" y="1628800"/>
            <a:ext cx="7776864" cy="4781128"/>
          </a:xfrm>
        </p:spPr>
        <p:txBody>
          <a:bodyPr/>
          <a:lstStyle/>
          <a:p>
            <a:endParaRPr lang="zh-TW" altLang="en-US" dirty="0" smtClean="0"/>
          </a:p>
        </p:txBody>
      </p:sp>
      <p:graphicFrame>
        <p:nvGraphicFramePr>
          <p:cNvPr id="5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126544"/>
              </p:ext>
            </p:extLst>
          </p:nvPr>
        </p:nvGraphicFramePr>
        <p:xfrm>
          <a:off x="755576" y="1628800"/>
          <a:ext cx="7632847" cy="46085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2060"/>
                <a:gridCol w="796471"/>
                <a:gridCol w="1128334"/>
                <a:gridCol w="1924805"/>
                <a:gridCol w="929216"/>
                <a:gridCol w="1061961"/>
              </a:tblGrid>
              <a:tr h="53929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(101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~12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2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3929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交通意外事故人數：</a:t>
                      </a:r>
                      <a:r>
                        <a:rPr lang="en-US" altLang="zh-TW" sz="2800" u="none" strike="noStrike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78</a:t>
                      </a:r>
                      <a:endParaRPr lang="en-US" altLang="zh-TW" sz="2800" b="1" i="0" u="none" strike="noStrike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41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發生意外年級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發生意外類型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0" marB="0" anchor="ctr"/>
                </a:tc>
              </a:tr>
              <a:tr h="441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14.10%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自摔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28.21%</a:t>
                      </a:r>
                    </a:p>
                  </a:txBody>
                  <a:tcPr marL="7620" marR="7620" marT="7620" marB="0" anchor="ctr"/>
                </a:tc>
              </a:tr>
              <a:tr h="441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32.05%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汽機車對撞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6.41%</a:t>
                      </a:r>
                    </a:p>
                  </a:txBody>
                  <a:tcPr marL="7620" marR="7620" marT="7620" marB="0" anchor="ctr"/>
                </a:tc>
              </a:tr>
              <a:tr h="441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20.51%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汽機車擦撞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20.51%</a:t>
                      </a:r>
                    </a:p>
                  </a:txBody>
                  <a:tcPr marL="7620" marR="7620" marT="7620" marB="0" anchor="ctr"/>
                </a:tc>
              </a:tr>
              <a:tr h="441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6.41%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其它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1.28%</a:t>
                      </a:r>
                    </a:p>
                  </a:txBody>
                  <a:tcPr marL="7620" marR="7620" marT="7620" marB="0" anchor="ctr"/>
                </a:tc>
              </a:tr>
              <a:tr h="441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17.95%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機車對撞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3.85%</a:t>
                      </a:r>
                    </a:p>
                  </a:txBody>
                  <a:tcPr marL="7620" marR="7620" marT="7620" marB="0" anchor="ctr"/>
                </a:tc>
              </a:tr>
              <a:tr h="4412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8.97</a:t>
                      </a:r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機車擦撞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32.05%</a:t>
                      </a:r>
                    </a:p>
                  </a:txBody>
                  <a:tcPr marL="7620" marR="7620" marT="7620" marB="0" anchor="ctr"/>
                </a:tc>
              </a:tr>
              <a:tr h="441240"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機踏車擦撞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7.69%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32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交通安全</a:t>
            </a:r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644688"/>
              </p:ext>
            </p:extLst>
          </p:nvPr>
        </p:nvGraphicFramePr>
        <p:xfrm>
          <a:off x="539750" y="1341438"/>
          <a:ext cx="7993064" cy="5040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269"/>
                <a:gridCol w="792106"/>
                <a:gridCol w="1224163"/>
                <a:gridCol w="2304307"/>
                <a:gridCol w="720096"/>
                <a:gridCol w="936123"/>
              </a:tblGrid>
              <a:tr h="58982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lang="zh-TW" altLang="en-US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lang="zh-TW" altLang="en-US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altLang="zh-TW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~3</a:t>
                      </a:r>
                      <a:r>
                        <a:rPr lang="zh-TW" altLang="en-US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2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8982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交通意外事故人數</a:t>
                      </a:r>
                      <a:r>
                        <a:rPr lang="zh-TW" altLang="en-US" sz="28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altLang="zh-TW" sz="2800" u="none" strike="noStrike" dirty="0" smtClean="0">
                          <a:solidFill>
                            <a:srgbClr val="00B0F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endParaRPr lang="en-US" altLang="zh-TW" sz="2800" b="1" i="0" u="none" strike="noStrike" dirty="0">
                        <a:solidFill>
                          <a:srgbClr val="00B0F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發生意外場所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發生意外各院人數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校內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文學院</a:t>
                      </a:r>
                      <a:endParaRPr lang="zh-TW" altLang="en-US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12.50%</a:t>
                      </a: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校外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87.50%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社科院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0.00%</a:t>
                      </a: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管理學院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12.50%</a:t>
                      </a: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性別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理學院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25.00%</a:t>
                      </a: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 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37.50%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工學院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25.00%</a:t>
                      </a: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 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62.50%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海科院</a:t>
                      </a:r>
                      <a:endParaRPr lang="zh-TW" altLang="en-US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25.00%</a:t>
                      </a:r>
                    </a:p>
                  </a:txBody>
                  <a:tcPr marL="7620" marR="7620" marT="7620" marB="0" anchor="ctr"/>
                </a:tc>
              </a:tr>
              <a:tr h="482583"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33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交通安全</a:t>
            </a:r>
          </a:p>
        </p:txBody>
      </p:sp>
      <p:sp>
        <p:nvSpPr>
          <p:cNvPr id="5123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graphicFrame>
        <p:nvGraphicFramePr>
          <p:cNvPr id="5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141333"/>
              </p:ext>
            </p:extLst>
          </p:nvPr>
        </p:nvGraphicFramePr>
        <p:xfrm>
          <a:off x="539750" y="1341438"/>
          <a:ext cx="7993064" cy="45577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269"/>
                <a:gridCol w="792106"/>
                <a:gridCol w="1224163"/>
                <a:gridCol w="2304307"/>
                <a:gridCol w="720096"/>
                <a:gridCol w="936123"/>
              </a:tblGrid>
              <a:tr h="58982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lang="zh-TW" altLang="en-US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lang="zh-TW" altLang="en-US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zh-TW" altLang="en-US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altLang="zh-TW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~3</a:t>
                      </a:r>
                      <a:r>
                        <a:rPr lang="zh-TW" altLang="en-US" sz="280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altLang="zh-TW" sz="2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2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8982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交通意外事故人數</a:t>
                      </a:r>
                      <a:r>
                        <a:rPr lang="zh-TW" altLang="en-US" sz="28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altLang="zh-TW" sz="2800" u="none" strike="noStrike" dirty="0" smtClean="0">
                          <a:solidFill>
                            <a:srgbClr val="00B0F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endParaRPr lang="en-US" altLang="zh-TW" sz="2800" b="1" i="0" u="none" strike="noStrike" dirty="0">
                        <a:solidFill>
                          <a:srgbClr val="00B0F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25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發生意外年級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發生意外類型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0" marB="0" anchor="ctr"/>
                </a:tc>
              </a:tr>
              <a:tr h="4825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0.00%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自摔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12.50%</a:t>
                      </a:r>
                    </a:p>
                  </a:txBody>
                  <a:tcPr marL="7620" marR="7620" marT="7620" marB="0" anchor="ctr"/>
                </a:tc>
              </a:tr>
              <a:tr h="4825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汽機車對撞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12.50%</a:t>
                      </a:r>
                    </a:p>
                  </a:txBody>
                  <a:tcPr marL="7620" marR="7620" marT="7620" marB="0" anchor="ctr"/>
                </a:tc>
              </a:tr>
              <a:tr h="4825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汽機車擦撞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5.13%</a:t>
                      </a:r>
                    </a:p>
                  </a:txBody>
                  <a:tcPr marL="7620" marR="7620" marT="7620" marB="0" anchor="ctr"/>
                </a:tc>
              </a:tr>
              <a:tr h="4825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62.50%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其它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2.56%</a:t>
                      </a:r>
                    </a:p>
                  </a:txBody>
                  <a:tcPr marL="7620" marR="7620" marT="7620" marB="0" anchor="ctr"/>
                </a:tc>
              </a:tr>
              <a:tr h="4825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  <a:tr h="4825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0.00%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69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交通安全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>
          <a:xfrm>
            <a:off x="755576" y="1600200"/>
            <a:ext cx="7992888" cy="4852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buFontTx/>
              <a:buNone/>
              <a:defRPr/>
            </a:pPr>
            <a:r>
              <a:rPr lang="zh-TW" altLang="en-US" sz="2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◎預防與宣導</a:t>
            </a:r>
            <a:endParaRPr lang="en-US" altLang="zh-TW" sz="2800" b="1" i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ts val="3000"/>
              </a:lnSpc>
              <a:spcBef>
                <a:spcPts val="1200"/>
              </a:spcBef>
              <a:buFontTx/>
              <a:buNone/>
              <a:defRPr/>
            </a:pP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一、請導師利用班級時間，經常提醒同學注意個人騎機車安全，放慢車速、夜間與下雨天尤其需要注意安全，避免擦撞或打滑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壘殘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摔傷。</a:t>
            </a:r>
            <a:endParaRPr lang="en-US" altLang="zh-TW" sz="24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ts val="3000"/>
              </a:lnSpc>
              <a:spcBef>
                <a:spcPts val="1200"/>
              </a:spcBef>
              <a:buFontTx/>
              <a:buNone/>
              <a:defRPr/>
            </a:pPr>
            <a:r>
              <a:rPr lang="zh-TW" altLang="en-US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二、學生如發生交通意外，請務必打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110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或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119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電話 通知警察現場處理，也請導師宣導同學尋求協助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值班教官電話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0911705999)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，不要僅口頭承諾再事後處理，將延伸賠償與責任問題。</a:t>
            </a:r>
            <a:endParaRPr lang="en-US" altLang="zh-TW" sz="24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ts val="3000"/>
              </a:lnSpc>
              <a:spcBef>
                <a:spcPts val="1200"/>
              </a:spcBef>
              <a:buFontTx/>
              <a:buNone/>
              <a:defRPr/>
            </a:pPr>
            <a:r>
              <a:rPr lang="zh-TW" altLang="en-US" sz="24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三、請老師可以利用案例來向同學宣導，提醒注意安全，多一分提醒少一分意外，感謝老師們的辛勞與協助。</a:t>
            </a:r>
          </a:p>
        </p:txBody>
      </p:sp>
      <p:sp>
        <p:nvSpPr>
          <p:cNvPr id="4" name="文字方塊 3">
            <a:hlinkClick r:id="rId2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1412776"/>
            <a:ext cx="7772400" cy="2952328"/>
          </a:xfrm>
        </p:spPr>
        <p:txBody>
          <a:bodyPr>
            <a:noAutofit/>
          </a:bodyPr>
          <a:lstStyle/>
          <a:p>
            <a:r>
              <a:rPr lang="zh-TW" altLang="en-US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壹、寒假迄今已執行之重要活動</a:t>
            </a:r>
            <a:r>
              <a:rPr lang="en-US" altLang="zh-TW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貳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、重要</a:t>
            </a:r>
            <a:r>
              <a:rPr lang="zh-TW" altLang="en-US" sz="3600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活動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宣導</a:t>
            </a:r>
            <a:r>
              <a:rPr lang="en-US" altLang="zh-TW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參、本</a:t>
            </a:r>
            <a:r>
              <a:rPr lang="zh-TW" altLang="en-US" sz="3600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處各項服務成效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分析</a:t>
            </a:r>
            <a:r>
              <a:rPr lang="en-US" altLang="zh-TW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肆、學生優異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表現</a:t>
            </a:r>
            <a:r>
              <a:rPr lang="en-US" altLang="zh-TW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6" action="ppaction://hlinksldjump"/>
              </a:rPr>
              <a:t>伍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6" action="ppaction://hlinksldjump"/>
              </a:rPr>
              <a:t>、</a:t>
            </a:r>
            <a:r>
              <a:rPr lang="zh-TW" altLang="en-US" sz="3600" dirty="0">
                <a:solidFill>
                  <a:srgbClr val="0070C0"/>
                </a:solidFill>
                <a:ea typeface="標楷體" pitchFamily="65" charset="-120"/>
                <a:hlinkClick r:id="rId6" action="ppaction://hlinksldjump"/>
              </a:rPr>
              <a:t>學務處宿服中心建議事項</a:t>
            </a:r>
            <a:r>
              <a:rPr lang="zh-TW" altLang="en-US" sz="3600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600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dirty="0">
                <a:solidFill>
                  <a:srgbClr val="0000FF"/>
                </a:solidFill>
                <a:ea typeface="標楷體" pitchFamily="65" charset="-120"/>
              </a:rPr>
              <a:t/>
            </a:r>
            <a:br>
              <a:rPr lang="zh-TW" altLang="en-US" sz="3600" dirty="0">
                <a:solidFill>
                  <a:srgbClr val="0000FF"/>
                </a:solidFill>
                <a:ea typeface="標楷體" pitchFamily="65" charset="-120"/>
              </a:rPr>
            </a:br>
            <a:r>
              <a:rPr lang="en-US" altLang="zh-TW" sz="3600" b="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b="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b="0" u="sng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b="0" u="sng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u="sng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u="sng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u="sng" dirty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014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反毒宣導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～紫錐花運動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26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3989388"/>
          </a:xfrm>
        </p:spPr>
        <p:txBody>
          <a:bodyPr/>
          <a:lstStyle/>
          <a:p>
            <a:pPr eaLnBrk="1" hangingPunct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為響應紫錐花運動以「反毒總動員，由校園推向社會，由國內推向國際，全球一起來」為宗旨，希望藉由全校教職員生參與，把反毒的種子散播出去。</a:t>
            </a:r>
          </a:p>
          <a:p>
            <a:pPr eaLnBrk="1" hangingPunct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教育部紫錐花運動網站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http://enc.moe.edu.tw/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eaLnBrk="1" hangingPunct="1">
              <a:buFont typeface="Arial" charset="0"/>
              <a:buNone/>
            </a:pP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1269" name="Picture 5" descr="紫錐花立式看版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4128" y="3068960"/>
            <a:ext cx="2660504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8316416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學生賃居輔導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12291" name="Rectangle 3"/>
          <p:cNvSpPr>
            <a:spLocks noGrp="1"/>
          </p:cNvSpPr>
          <p:nvPr>
            <p:ph sz="half" idx="2"/>
          </p:nvPr>
        </p:nvSpPr>
        <p:spPr>
          <a:xfrm>
            <a:off x="395536" y="1221532"/>
            <a:ext cx="4320480" cy="5519836"/>
          </a:xfrm>
        </p:spPr>
        <p:txBody>
          <a:bodyPr>
            <a:noAutofit/>
          </a:bodyPr>
          <a:lstStyle/>
          <a:p>
            <a:pPr eaLnBrk="1" hangingPunct="1">
              <a:buFont typeface="Arial" charset="0"/>
              <a:buNone/>
            </a:pP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一、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年度校外賃居學生訪查：</a:t>
            </a:r>
            <a:endParaRPr lang="en-US" altLang="zh-TW" sz="2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   感謝各系所助教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助理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協助將校外賃居學生訪查資料表發給各系所校外賃居同學填寫，目前已有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80%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以上校外賃居同學將訪查資料表填寫後繳回生活輔導組，對學校掌握校外賃居同學賃居資料有很大幫助，亦有助於賃居學生緊急聯絡及生活協助之用。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二、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年度學生賃居博覽會：</a:t>
            </a:r>
            <a:endParaRPr lang="en-US" altLang="zh-TW" sz="2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    為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方便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學校宿舍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未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抽中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同學快速找到理想租屋地點，生活輔導組於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星期五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下午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12:00~18:00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於學校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理工長廊及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社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管長廊舉辦「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年度學生租屋博覽會」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，共計邀請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位優良租屋處所房東來校設攤，提供同學與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房東們面對面交流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的管道，請導師向同學宣導踴躍參加此一活動</a:t>
            </a:r>
            <a:r>
              <a:rPr lang="zh-TW" altLang="zh-TW" sz="1600" b="1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並於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18:00~20:00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於行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5007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辦理賃居生暨房東聯誼座談會，共計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位房東及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位學生參加，雙方互動良好。</a:t>
            </a:r>
            <a:endParaRPr lang="en-US" altLang="zh-TW" sz="1600" dirty="0" smtClean="0"/>
          </a:p>
          <a:p>
            <a:pPr eaLnBrk="1" hangingPunct="1">
              <a:buFont typeface="Arial" charset="0"/>
              <a:buNone/>
            </a:pPr>
            <a:endParaRPr lang="zh-TW" altLang="en-US" sz="1600" dirty="0" smtClean="0"/>
          </a:p>
        </p:txBody>
      </p:sp>
      <p:sp>
        <p:nvSpPr>
          <p:cNvPr id="5" name="文字方塊 4">
            <a:hlinkClick r:id="rId2" action="ppaction://hlinksldjump"/>
          </p:cNvPr>
          <p:cNvSpPr txBox="1"/>
          <p:nvPr/>
        </p:nvSpPr>
        <p:spPr>
          <a:xfrm>
            <a:off x="8423557" y="6409062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C:\Users\USER\Desktop\102.3.12租屋博覽會照片\DSC0295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102.3.12租屋博覽會照片\DSC0295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2520000" cy="18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102.3.12租屋博覽會照片\DSC0295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2520000" cy="18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102.3.12租屋博覽會照片\DSC0295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2520000" cy="18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102.3.12租屋博覽會照片\DSC0295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2520000" cy="18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7" y="2779000"/>
            <a:ext cx="1934086" cy="140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3858" y="4629217"/>
            <a:ext cx="1999393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240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240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2520000" cy="18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192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1800000" cy="1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72400" y="-5829300"/>
            <a:ext cx="2520000" cy="18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6672" y="2773432"/>
            <a:ext cx="185494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1296" y="1231082"/>
            <a:ext cx="1840320" cy="1484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4629217"/>
            <a:ext cx="1854944" cy="169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1231082"/>
            <a:ext cx="1934087" cy="148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5076056" y="4213592"/>
            <a:ext cx="3827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年度學生租屋博覽會</a:t>
            </a: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5076056" y="6389526"/>
            <a:ext cx="2936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賃居生暨房東聯誼座談會</a:t>
            </a:r>
            <a:endParaRPr lang="zh-TW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預備軍官預備士官考選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  <a:buClr>
                <a:srgbClr val="FF0000"/>
              </a:buClr>
              <a:buFont typeface="Wingdings"/>
              <a:buChar char=""/>
              <a:tabLst>
                <a:tab pos="304800" algn="l"/>
              </a:tabLst>
              <a:defRPr/>
            </a:pPr>
            <a:r>
              <a:rPr lang="zh-TW" altLang="zh-TW" sz="2800" b="1" kern="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「民國</a:t>
            </a:r>
            <a:r>
              <a:rPr lang="en-US" altLang="zh-TW" sz="2800" b="1" kern="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800" b="1" kern="1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年大專程度義務役預備軍官預備士官」錄取選填官科說明會</a:t>
            </a:r>
            <a:endParaRPr lang="zh-TW" altLang="zh-TW" sz="2800" kern="100" dirty="0">
              <a:latin typeface="標楷體" pitchFamily="65" charset="-120"/>
              <a:ea typeface="標楷體" pitchFamily="65" charset="-120"/>
            </a:endParaRPr>
          </a:p>
          <a:p>
            <a:pPr>
              <a:spcAft>
                <a:spcPts val="0"/>
              </a:spcAft>
              <a:defRPr/>
            </a:pPr>
            <a:r>
              <a:rPr lang="zh-TW" altLang="zh-TW" sz="2400" b="1" kern="100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民國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年大專程度義務役預備軍官預備士官」選填官科說明會（本校參加完預備軍士官考選合格之同學），預定於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27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日（星期三），當日下午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1400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時起，及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29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日（星期五）上午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1100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於本校行政大樓行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5007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會議室辦理相關選服義務役預備軍官士官作業說明會；如尚有任何疑惑，歡迎電洽大專程度義務役預備軍官預備士官考選會（電話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0800-000050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轉</a:t>
            </a:r>
            <a:r>
              <a:rPr lang="en-US" altLang="zh-TW" sz="2400" kern="100" dirty="0" smtClean="0">
                <a:latin typeface="標楷體" pitchFamily="65" charset="-120"/>
                <a:ea typeface="標楷體" pitchFamily="65" charset="-120"/>
              </a:rPr>
              <a:t>216-220</a:t>
            </a:r>
            <a:r>
              <a:rPr lang="zh-TW" altLang="zh-TW" sz="2400" kern="100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zh-TW" altLang="zh-TW" sz="2400" kern="1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defRPr/>
            </a:pPr>
            <a:endParaRPr lang="zh-TW" altLang="en-US" dirty="0" smtClean="0"/>
          </a:p>
        </p:txBody>
      </p:sp>
      <p:sp>
        <p:nvSpPr>
          <p:cNvPr id="5" name="文字方塊 4">
            <a:hlinkClick r:id="rId2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學生急難救助</a:t>
            </a:r>
            <a:endParaRPr lang="zh-TW" altLang="en-US" sz="36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8229600" cy="5327650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</a:pPr>
            <a:endParaRPr lang="en-US" altLang="zh-TW" dirty="0" smtClean="0"/>
          </a:p>
          <a:p>
            <a:pPr marL="0" indent="0">
              <a:buFont typeface="Arial" charset="0"/>
              <a:buNone/>
            </a:pPr>
            <a:endParaRPr lang="en-US" altLang="zh-TW" dirty="0" smtClean="0"/>
          </a:p>
          <a:p>
            <a:pPr marL="0" indent="0">
              <a:buFont typeface="Arial" charset="0"/>
              <a:buNone/>
            </a:pPr>
            <a:endParaRPr lang="en-US" altLang="zh-TW" dirty="0" smtClean="0"/>
          </a:p>
          <a:p>
            <a:pPr marL="0" indent="0">
              <a:buFont typeface="Arial" charset="0"/>
              <a:buNone/>
            </a:pPr>
            <a:endParaRPr lang="en-US" altLang="zh-TW" dirty="0" smtClean="0"/>
          </a:p>
          <a:p>
            <a:pPr marL="0" indent="0">
              <a:buFont typeface="Arial" charset="0"/>
              <a:buNone/>
            </a:pPr>
            <a:endParaRPr lang="en-US" altLang="zh-TW" sz="2000" dirty="0" smtClean="0"/>
          </a:p>
          <a:p>
            <a:pPr marL="0" indent="0"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一、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學年度第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學期學生急難救助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申請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案，其中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財管系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、經濟所、企管系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、化學系、生科系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海資系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環工所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劇藝系、政經系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等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個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個案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合計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補助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200,000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二、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學年度第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學期學生急難救助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申請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案，其中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財管系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、資工系、外文所、外文系、電機系、電機所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應數系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等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個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個案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合計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補助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180,000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>
              <a:buFont typeface="Arial" charset="0"/>
              <a:buNone/>
            </a:pPr>
            <a:endParaRPr lang="zh-TW" altLang="en-US" sz="1800" dirty="0" smtClean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39552" y="980728"/>
          <a:ext cx="7847707" cy="26770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5610"/>
                <a:gridCol w="1313247"/>
                <a:gridCol w="1367878"/>
                <a:gridCol w="1413115"/>
                <a:gridCol w="1390497"/>
                <a:gridCol w="1297360"/>
              </a:tblGrid>
              <a:tr h="29062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計劃代碼</a:t>
                      </a:r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01TE005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</a:tr>
              <a:tr h="29062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計劃名稱</a:t>
                      </a:r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學生急難救助 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</a:tr>
              <a:tr h="29062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主持人</a:t>
                      </a:r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生輔組 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 單位：生活輔導組 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</a:tr>
              <a:tr h="405057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執行期間：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101/01/01~101/12/31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 委託單位：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</a:tr>
              <a:tr h="40505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經費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(A)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(B)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(G)=(A)-(B~F)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B/A*100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A-G/A*100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</a:tr>
              <a:tr h="29062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用途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預算數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實支數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餘額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執行</a:t>
                      </a:r>
                      <a:r>
                        <a:rPr lang="en-US" altLang="zh-TW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%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動支</a:t>
                      </a:r>
                      <a:r>
                        <a:rPr lang="en-US" altLang="zh-TW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%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/>
                </a:tc>
              </a:tr>
              <a:tr h="41386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經常門</a:t>
                      </a:r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內</a:t>
                      </a:r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466,908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380,000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86,908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81.39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81.39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</a:tr>
              <a:tr h="29062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合計：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466,908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380,000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86,908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81.39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81.39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1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教育部學產基金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學生急難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慰問</a:t>
            </a:r>
          </a:p>
        </p:txBody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>
          <a:xfrm>
            <a:off x="467544" y="980728"/>
            <a:ext cx="8229600" cy="532765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endParaRPr lang="en-US" altLang="zh-TW" sz="2000" dirty="0" smtClean="0"/>
          </a:p>
          <a:p>
            <a:pPr marL="0" indent="0">
              <a:buFont typeface="Arial" charset="0"/>
              <a:buNone/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一、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學年度第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學期學生急難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慰助申請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案，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合計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補助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200,000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二、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學年度第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學期學生急難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慰助申請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案，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合計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補助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120,000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>
              <a:buFont typeface="Arial" charset="0"/>
              <a:buNone/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總計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年度</a:t>
            </a:r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本校學生急難救助金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教育部學產基金</a:t>
            </a:r>
            <a:r>
              <a:rPr lang="zh-TW" altLang="zh-TW" sz="24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學生急難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慰助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補助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學生急難事件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共計</a:t>
            </a:r>
            <a:r>
              <a:rPr lang="en-US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700,000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整。</a:t>
            </a:r>
          </a:p>
          <a:p>
            <a:pPr marL="0" indent="0">
              <a:buFont typeface="Arial" charset="0"/>
              <a:buNone/>
              <a:defRPr/>
            </a:pPr>
            <a:endParaRPr lang="zh-TW" altLang="en-US" sz="1800" dirty="0" smtClean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899592" y="1124744"/>
          <a:ext cx="7293863" cy="24606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3630"/>
                <a:gridCol w="1486957"/>
                <a:gridCol w="1548814"/>
                <a:gridCol w="1600036"/>
                <a:gridCol w="1574426"/>
              </a:tblGrid>
              <a:tr h="267124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計劃代碼</a:t>
                      </a:r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01FN003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67124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計劃名稱</a:t>
                      </a:r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教育部學產基金急難救助金 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67124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主持人</a:t>
                      </a:r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生輔組 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 單位：生活輔導組 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2304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執行期間：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101/01/01~101/12/31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 委託單位</a:t>
                      </a:r>
                      <a:r>
                        <a:rPr lang="zh-TW" altLang="en-US" sz="16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：朝陽科技大學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23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經費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(A)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(B)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(G)=(A)-(B~F)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B/A*100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/>
                </a:tc>
              </a:tr>
              <a:tr h="26712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用途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預算數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實支數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餘額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執行</a:t>
                      </a:r>
                      <a:r>
                        <a:rPr lang="en-US" altLang="zh-TW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%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/>
                </a:tc>
              </a:tr>
              <a:tr h="38039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代收款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320,000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320,000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</a:tr>
              <a:tr h="26712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合計：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320,000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320,000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1" marR="7621" marT="7620" marB="0" anchor="ctr"/>
                </a:tc>
              </a:tr>
            </a:tbl>
          </a:graphicData>
        </a:graphic>
      </p:graphicFrame>
      <p:sp>
        <p:nvSpPr>
          <p:cNvPr id="6" name="文字方塊 5">
            <a:hlinkClick r:id="rId2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就學貸款</a:t>
            </a:r>
          </a:p>
        </p:txBody>
      </p:sp>
      <p:graphicFrame>
        <p:nvGraphicFramePr>
          <p:cNvPr id="16447" name="Group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634212"/>
              </p:ext>
            </p:extLst>
          </p:nvPr>
        </p:nvGraphicFramePr>
        <p:xfrm>
          <a:off x="898599" y="2852936"/>
          <a:ext cx="7489825" cy="2736304"/>
        </p:xfrm>
        <a:graphic>
          <a:graphicData uri="http://schemas.openxmlformats.org/drawingml/2006/table">
            <a:tbl>
              <a:tblPr/>
              <a:tblGrid>
                <a:gridCol w="1439862"/>
                <a:gridCol w="4752975"/>
                <a:gridCol w="129698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學制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101(2)</a:t>
                      </a: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申請就學貸款統計表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大學部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570</a:t>
                      </a: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1032</a:t>
                      </a: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碩士班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342</a:t>
                      </a: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博士班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64</a:t>
                      </a: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碩專班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56</a:t>
                      </a: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827584" y="1340768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1.101(2)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就學貸款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申辦人數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共計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1032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人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需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貸學分費者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碩士班、博士班及大學部延畢生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銀行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對保時間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:102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日起至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日止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>
            <a:hlinkClick r:id="rId2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213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5616624" cy="3888432"/>
          </a:xfrm>
        </p:spPr>
        <p:txBody>
          <a:bodyPr>
            <a:normAutofit fontScale="85000" lnSpcReduction="20000"/>
          </a:bodyPr>
          <a:lstStyle/>
          <a:p>
            <a:pPr marL="2328863" indent="-350838" algn="l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b="1" dirty="0">
                <a:solidFill>
                  <a:srgbClr val="0070C0"/>
                </a:solidFill>
                <a:ea typeface="標楷體" pitchFamily="65" charset="-120"/>
                <a:hlinkClick r:id="rId2" action="ppaction://hlinksldjump"/>
              </a:rPr>
              <a:t>學生宿舍位置圖</a:t>
            </a:r>
            <a:endParaRPr lang="zh-TW" altLang="en-US" b="1" dirty="0">
              <a:solidFill>
                <a:srgbClr val="0070C0"/>
              </a:solidFill>
              <a:ea typeface="標楷體" pitchFamily="65" charset="-120"/>
            </a:endParaRPr>
          </a:p>
          <a:p>
            <a:pPr marL="2328863" indent="-350838" algn="l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b="1" dirty="0">
                <a:solidFill>
                  <a:srgbClr val="0070C0"/>
                </a:solidFill>
                <a:ea typeface="標楷體" pitchFamily="65" charset="-120"/>
                <a:hlinkClick r:id="rId3" action="ppaction://hlinksldjump"/>
              </a:rPr>
              <a:t>學生宿舍現況一覽表</a:t>
            </a:r>
            <a:endParaRPr lang="zh-TW" altLang="en-US" b="1" dirty="0">
              <a:solidFill>
                <a:srgbClr val="0070C0"/>
              </a:solidFill>
              <a:ea typeface="標楷體" pitchFamily="65" charset="-120"/>
            </a:endParaRPr>
          </a:p>
          <a:p>
            <a:pPr marL="2328863" indent="-350838" algn="l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b="1" dirty="0">
                <a:solidFill>
                  <a:srgbClr val="0070C0"/>
                </a:solidFill>
                <a:ea typeface="標楷體" pitchFamily="65" charset="-120"/>
                <a:hlinkClick r:id="rId4" action="ppaction://hlinksldjump"/>
              </a:rPr>
              <a:t>學生宿舍整建成效</a:t>
            </a:r>
            <a:endParaRPr lang="zh-TW" altLang="en-US" b="1" dirty="0">
              <a:solidFill>
                <a:srgbClr val="0070C0"/>
              </a:solidFill>
              <a:ea typeface="標楷體" pitchFamily="65" charset="-120"/>
            </a:endParaRPr>
          </a:p>
          <a:p>
            <a:pPr marL="2328863" indent="-350838" algn="l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b="1" dirty="0">
                <a:ea typeface="標楷體" pitchFamily="65" charset="-120"/>
                <a:hlinkClick r:id="rId5" action="ppaction://hlinksldjump"/>
              </a:rPr>
              <a:t>學生宿舍環境維護成效</a:t>
            </a:r>
            <a:endParaRPr lang="zh-TW" altLang="en-US" b="1" dirty="0">
              <a:ea typeface="標楷體" pitchFamily="65" charset="-120"/>
            </a:endParaRPr>
          </a:p>
          <a:p>
            <a:pPr marL="2328863" indent="-350838" algn="l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b="1" u="sng" dirty="0" smtClean="0">
                <a:latin typeface="標楷體" pitchFamily="65" charset="-120"/>
                <a:ea typeface="標楷體" pitchFamily="65" charset="-120"/>
                <a:hlinkClick r:id="rId6" action="ppaction://hlinksldjump"/>
              </a:rPr>
              <a:t>學生</a:t>
            </a:r>
            <a:r>
              <a:rPr lang="zh-TW" altLang="en-US" b="1" u="sng" dirty="0">
                <a:latin typeface="標楷體" pitchFamily="65" charset="-120"/>
                <a:ea typeface="標楷體" pitchFamily="65" charset="-120"/>
                <a:hlinkClick r:id="rId6" action="ppaction://hlinksldjump"/>
              </a:rPr>
              <a:t>宿舍環境美化工作</a:t>
            </a:r>
            <a:endParaRPr lang="en-US" altLang="zh-TW" b="1" u="sng" dirty="0">
              <a:latin typeface="標楷體" pitchFamily="65" charset="-120"/>
              <a:ea typeface="標楷體" pitchFamily="65" charset="-120"/>
            </a:endParaRPr>
          </a:p>
          <a:p>
            <a:pPr marL="2328863" indent="-350838" algn="l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b="1" u="sng" dirty="0">
                <a:latin typeface="標楷體" pitchFamily="65" charset="-120"/>
                <a:ea typeface="標楷體" pitchFamily="65" charset="-120"/>
                <a:hlinkClick r:id="rId7" action="ppaction://hlinksldjump"/>
              </a:rPr>
              <a:t>學生宿委會辦理活動</a:t>
            </a:r>
            <a:endParaRPr lang="en-US" altLang="zh-TW" b="1" u="sng" dirty="0">
              <a:latin typeface="標楷體" pitchFamily="65" charset="-120"/>
              <a:ea typeface="標楷體" pitchFamily="65" charset="-120"/>
            </a:endParaRPr>
          </a:p>
          <a:p>
            <a:pPr marL="2328863" indent="-350838" algn="l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b="1" u="sng" dirty="0">
                <a:latin typeface="標楷體" pitchFamily="65" charset="-120"/>
                <a:ea typeface="標楷體" pitchFamily="65" charset="-120"/>
                <a:hlinkClick r:id="rId8" action="ppaction://hlinksldjump"/>
              </a:rPr>
              <a:t>學生宿委交流活動</a:t>
            </a:r>
            <a:endParaRPr lang="en-US" altLang="zh-TW" b="1" u="sng" dirty="0">
              <a:latin typeface="標楷體" pitchFamily="65" charset="-120"/>
              <a:ea typeface="標楷體" pitchFamily="65" charset="-120"/>
            </a:endParaRPr>
          </a:p>
          <a:p>
            <a:pPr marL="2328863" indent="-350838" algn="l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b="1" u="sng" dirty="0">
                <a:latin typeface="標楷體" pitchFamily="65" charset="-120"/>
                <a:ea typeface="標楷體" pitchFamily="65" charset="-120"/>
                <a:hlinkClick r:id="rId9" action="ppaction://hlinksldjump"/>
              </a:rPr>
              <a:t>榮譽宿舍辦理情形</a:t>
            </a:r>
            <a:endParaRPr lang="zh-TW" altLang="en-US" b="1" u="sng" dirty="0">
              <a:latin typeface="標楷體" pitchFamily="65" charset="-120"/>
              <a:ea typeface="標楷體" pitchFamily="65" charset="-120"/>
            </a:endParaRPr>
          </a:p>
          <a:p>
            <a:pPr algn="l"/>
            <a:endParaRPr lang="zh-TW" altLang="en-US" dirty="0"/>
          </a:p>
        </p:txBody>
      </p:sp>
      <p:sp>
        <p:nvSpPr>
          <p:cNvPr id="6" name="標題 4"/>
          <p:cNvSpPr>
            <a:spLocks noGrp="1"/>
          </p:cNvSpPr>
          <p:nvPr>
            <p:ph type="ctrTitle"/>
          </p:nvPr>
        </p:nvSpPr>
        <p:spPr>
          <a:xfrm>
            <a:off x="684213" y="260351"/>
            <a:ext cx="6912123" cy="1152426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宿舍服務中心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47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16632"/>
            <a:ext cx="6048672" cy="6741368"/>
          </a:xfrm>
          <a:prstGeom prst="rect">
            <a:avLst/>
          </a:prstGeom>
        </p:spPr>
      </p:pic>
      <p:sp>
        <p:nvSpPr>
          <p:cNvPr id="5" name="文字版面配置區 2"/>
          <p:cNvSpPr txBox="1">
            <a:spLocks/>
          </p:cNvSpPr>
          <p:nvPr/>
        </p:nvSpPr>
        <p:spPr>
          <a:xfrm>
            <a:off x="539552" y="33473"/>
            <a:ext cx="7772400" cy="65922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學生宿舍位置圖</a:t>
            </a:r>
          </a:p>
        </p:txBody>
      </p:sp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218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598937"/>
              </p:ext>
            </p:extLst>
          </p:nvPr>
        </p:nvGraphicFramePr>
        <p:xfrm>
          <a:off x="611559" y="1124746"/>
          <a:ext cx="8064896" cy="489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5"/>
                <a:gridCol w="1368152"/>
                <a:gridCol w="2520280"/>
                <a:gridCol w="2520279"/>
              </a:tblGrid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宿舍棟別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床位數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學期收費</a:t>
                      </a:r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元</a:t>
                      </a:r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kern="1200" dirty="0" smtClean="0">
                          <a:solidFill>
                            <a:schemeClr val="lt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目前住宿對象</a:t>
                      </a:r>
                      <a:endParaRPr lang="zh-TW" altLang="en-US" sz="2800" b="1" kern="1200" dirty="0">
                        <a:solidFill>
                          <a:schemeClr val="lt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A</a:t>
                      </a: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93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10,000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碩士班一、二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B</a:t>
                      </a:r>
                      <a:r>
                        <a:rPr lang="zh-TW" altLang="en-US" sz="2800" baseline="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190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6,150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大學部三、四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C</a:t>
                      </a: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171</a:t>
                      </a:r>
                      <a:endParaRPr lang="zh-TW" altLang="en-US" sz="2800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6,850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碩士班一、二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lang="zh-TW" altLang="en-US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u="non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22</a:t>
                      </a:r>
                      <a:endParaRPr lang="zh-TW" altLang="en-US" sz="2800" u="none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14,800</a:t>
                      </a:r>
                      <a:endParaRPr lang="zh-TW" alt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博士班</a:t>
                      </a:r>
                      <a:endParaRPr lang="zh-TW" altLang="en-US" sz="280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282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大學部一、二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F</a:t>
                      </a: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258</a:t>
                      </a:r>
                      <a:endParaRPr lang="zh-TW" altLang="en-US" sz="2800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大學部一、二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G</a:t>
                      </a: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97</a:t>
                      </a:r>
                      <a:endParaRPr lang="zh-TW" altLang="en-US" sz="2800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12,750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博士班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文字版面配置區 2"/>
          <p:cNvSpPr txBox="1">
            <a:spLocks/>
          </p:cNvSpPr>
          <p:nvPr/>
        </p:nvSpPr>
        <p:spPr>
          <a:xfrm>
            <a:off x="539552" y="33473"/>
            <a:ext cx="7772400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學生宿舍現況一覽</a:t>
            </a:r>
            <a:r>
              <a:rPr lang="zh-TW" altLang="en-US" sz="4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表</a:t>
            </a:r>
            <a:endParaRPr lang="zh-TW" altLang="en-US" sz="4400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標楷體" pitchFamily="65" charset="-120"/>
              <a:cs typeface="+mj-cs"/>
            </a:endParaRPr>
          </a:p>
        </p:txBody>
      </p:sp>
      <p:sp>
        <p:nvSpPr>
          <p:cNvPr id="4" name="文字方塊 3">
            <a:hlinkClick r:id="rId2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178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922176"/>
              </p:ext>
            </p:extLst>
          </p:nvPr>
        </p:nvGraphicFramePr>
        <p:xfrm>
          <a:off x="179512" y="1124746"/>
          <a:ext cx="8784976" cy="489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6961"/>
                <a:gridCol w="1351534"/>
                <a:gridCol w="2252558"/>
                <a:gridCol w="3453923"/>
              </a:tblGrid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宿舍棟別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床位數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kern="1200" dirty="0" smtClean="0">
                          <a:solidFill>
                            <a:schemeClr val="lt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學期收費</a:t>
                      </a:r>
                      <a:r>
                        <a:rPr lang="en-US" altLang="zh-TW" sz="2800" b="1" kern="1200" dirty="0" smtClean="0">
                          <a:solidFill>
                            <a:schemeClr val="lt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</a:t>
                      </a:r>
                      <a:r>
                        <a:rPr lang="zh-TW" altLang="en-US" sz="2800" b="1" kern="1200" dirty="0" smtClean="0">
                          <a:solidFill>
                            <a:schemeClr val="lt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元</a:t>
                      </a:r>
                      <a:r>
                        <a:rPr lang="en-US" altLang="zh-TW" sz="2800" b="1" kern="1200" dirty="0" smtClean="0">
                          <a:solidFill>
                            <a:schemeClr val="lt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)</a:t>
                      </a:r>
                      <a:endParaRPr lang="zh-TW" altLang="en-US" sz="2800" b="1" kern="1200" dirty="0">
                        <a:solidFill>
                          <a:schemeClr val="lt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kern="1200" dirty="0" smtClean="0">
                          <a:solidFill>
                            <a:schemeClr val="lt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住宿對象</a:t>
                      </a:r>
                      <a:endParaRPr lang="zh-TW" altLang="en-US" sz="2800" b="1" kern="1200" dirty="0">
                        <a:solidFill>
                          <a:schemeClr val="lt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H</a:t>
                      </a:r>
                      <a:r>
                        <a:rPr lang="zh-TW" altLang="en-US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720</a:t>
                      </a:r>
                      <a:endParaRPr lang="zh-TW" alt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7,200</a:t>
                      </a:r>
                      <a:endParaRPr lang="zh-TW" alt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大學部、博士班</a:t>
                      </a:r>
                      <a:endParaRPr lang="zh-TW" altLang="en-US" sz="280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L</a:t>
                      </a:r>
                      <a:r>
                        <a:rPr lang="zh-TW" altLang="en-US" sz="28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708</a:t>
                      </a:r>
                      <a:endParaRPr lang="zh-TW" alt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7,500</a:t>
                      </a:r>
                      <a:endParaRPr lang="zh-TW" alt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大學部一、碩士班二</a:t>
                      </a:r>
                      <a:endParaRPr lang="zh-TW" altLang="en-US" sz="280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武嶺一村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356</a:t>
                      </a:r>
                      <a:endParaRPr lang="zh-TW" altLang="en-US" sz="2800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外籍生、碩士班一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武嶺二村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427</a:t>
                      </a:r>
                      <a:endParaRPr lang="zh-TW" altLang="en-US" sz="2800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6,900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大學部二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武嶺三村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154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8,200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碩士班一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國際村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132</a:t>
                      </a:r>
                      <a:endParaRPr lang="zh-TW" altLang="en-US" sz="2800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14,300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外籍生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武嶺四村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420</a:t>
                      </a:r>
                      <a:endParaRPr lang="zh-TW" altLang="en-US" sz="2800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大學部一</a:t>
                      </a:r>
                      <a:endParaRPr lang="zh-TW" altLang="en-US" sz="2800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文字版面配置區 2"/>
          <p:cNvSpPr txBox="1">
            <a:spLocks/>
          </p:cNvSpPr>
          <p:nvPr/>
        </p:nvSpPr>
        <p:spPr>
          <a:xfrm>
            <a:off x="539552" y="33473"/>
            <a:ext cx="7772400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學生宿舍現況一覽</a:t>
            </a:r>
            <a:r>
              <a:rPr lang="zh-TW" altLang="en-US" sz="4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表</a:t>
            </a:r>
            <a:endParaRPr lang="zh-TW" altLang="en-US" sz="4400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標楷體" pitchFamily="65" charset="-120"/>
              <a:cs typeface="+mj-cs"/>
            </a:endParaRPr>
          </a:p>
        </p:txBody>
      </p:sp>
      <p:sp>
        <p:nvSpPr>
          <p:cNvPr id="4" name="文字方塊 3">
            <a:hlinkClick r:id="rId2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401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TW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壹、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寒</a:t>
            </a:r>
            <a:r>
              <a:rPr lang="zh-TW" altLang="en-US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假迄今已執行之重要活動</a:t>
            </a:r>
            <a:r>
              <a:rPr lang="en-US" altLang="zh-TW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40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570409" y="476672"/>
            <a:ext cx="7772400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學生宿舍整建成效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084653"/>
              </p:ext>
            </p:extLst>
          </p:nvPr>
        </p:nvGraphicFramePr>
        <p:xfrm>
          <a:off x="683903" y="1700808"/>
          <a:ext cx="7545411" cy="4784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2655"/>
                <a:gridCol w="3024336"/>
                <a:gridCol w="2248420"/>
              </a:tblGrid>
              <a:tr h="53514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整建年度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宿舍棟別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學期收費</a:t>
                      </a:r>
                      <a:r>
                        <a:rPr lang="en-US" altLang="zh-TW" sz="2400" dirty="0" smtClean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元</a:t>
                      </a:r>
                      <a:r>
                        <a:rPr lang="en-US" altLang="zh-TW" sz="240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4390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98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F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(258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間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53514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99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A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93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間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algn="l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baseline="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r>
                        <a:rPr lang="zh-TW" altLang="en-US" sz="2400" baseline="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 </a:t>
                      </a:r>
                      <a:r>
                        <a:rPr lang="en-US" altLang="zh-TW" sz="2400" baseline="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(282</a:t>
                      </a:r>
                      <a:r>
                        <a:rPr lang="zh-TW" altLang="en-US" sz="2400" baseline="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間</a:t>
                      </a:r>
                      <a:r>
                        <a:rPr lang="en-US" altLang="zh-TW" sz="2400" baseline="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10,000</a:t>
                      </a:r>
                    </a:p>
                    <a:p>
                      <a:pPr algn="r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新細明體"/>
                          <a:ea typeface="新細明體"/>
                        </a:rPr>
                        <a:t> 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44907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G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97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間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12,750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59570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村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(356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間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村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(420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間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4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</a:p>
                    <a:p>
                      <a:pPr algn="r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新細明體"/>
                          <a:ea typeface="新細明體"/>
                        </a:rPr>
                        <a:t> 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117919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A</a:t>
                      </a:r>
                      <a:r>
                        <a:rPr lang="zh-TW" altLang="en-US" sz="24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(116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間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C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(242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間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46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間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4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altLang="zh-TW" sz="2400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新細明體"/>
                          <a:ea typeface="+mn-ea"/>
                        </a:rPr>
                        <a:t> 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r"/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</a:p>
                    <a:p>
                      <a:pPr algn="r"/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12,750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5002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持續辦理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B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棟、武嶺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lang="en-US" altLang="zh-TW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lang="zh-TW" altLang="en-US" sz="24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村</a:t>
                      </a:r>
                      <a:endParaRPr lang="zh-TW" altLang="en-US" sz="24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8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字方塊 4">
            <a:hlinkClick r:id="rId2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12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539552" y="404664"/>
            <a:ext cx="7772400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zh-TW" altLang="en-US" sz="4400" dirty="0" smtClean="0">
                <a:latin typeface="+mj-lt"/>
                <a:ea typeface="標楷體" pitchFamily="65" charset="-120"/>
                <a:cs typeface="+mj-cs"/>
              </a:rPr>
              <a:t>學生宿舍環境維護成效</a:t>
            </a:r>
          </a:p>
        </p:txBody>
      </p:sp>
      <p:sp>
        <p:nvSpPr>
          <p:cNvPr id="4" name="副標題 2"/>
          <p:cNvSpPr>
            <a:spLocks noGrp="1"/>
          </p:cNvSpPr>
          <p:nvPr>
            <p:ph type="subTitle" idx="1"/>
          </p:nvPr>
        </p:nvSpPr>
        <p:spPr>
          <a:xfrm>
            <a:off x="560367" y="1700808"/>
            <a:ext cx="7992888" cy="4946104"/>
          </a:xfrm>
        </p:spPr>
        <p:txBody>
          <a:bodyPr>
            <a:normAutofit/>
          </a:bodyPr>
          <a:lstStyle/>
          <a:p>
            <a:pPr marL="457200" indent="-457200" algn="l">
              <a:buFont typeface="Wingdings" pitchFamily="2" charset="2"/>
              <a:buChar char="Ø"/>
            </a:pPr>
            <a:r>
              <a:rPr lang="zh-TW" altLang="zh-TW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因應</a:t>
            </a:r>
            <a:r>
              <a:rPr lang="zh-TW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久未下雨、時序交替，蟲蚤活動頻繁，特協請環安中心於</a:t>
            </a:r>
            <a:r>
              <a:rPr lang="en-US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31</a:t>
            </a:r>
            <a:r>
              <a:rPr lang="zh-TW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日「加強消毒」，以維護學生環境衛生</a:t>
            </a:r>
            <a:r>
              <a:rPr lang="zh-TW" altLang="zh-TW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zh-TW" altLang="zh-TW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校</a:t>
            </a:r>
            <a:r>
              <a:rPr lang="zh-TW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區猴犬活動頻繁，蟲</a:t>
            </a:r>
            <a:r>
              <a:rPr lang="zh-TW" altLang="zh-TW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蚤</a:t>
            </a:r>
            <a:r>
              <a:rPr lang="zh-TW" altLang="en-US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常</a:t>
            </a:r>
            <a:r>
              <a:rPr lang="zh-TW" altLang="zh-TW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附著</a:t>
            </a:r>
            <a:r>
              <a:rPr lang="zh-TW" altLang="zh-TW" sz="24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同學隨身衣物進入宿舍（寢室）區。如遭咬傷或需要驅蟲，宿舍服務中心備有擦劑及噴劑，請自行前往各服務站借用</a:t>
            </a:r>
            <a:r>
              <a:rPr lang="zh-TW" altLang="zh-TW" sz="24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Wingdings" pitchFamily="2" charset="2"/>
              <a:buChar char="Ø"/>
            </a:pPr>
            <a:endParaRPr lang="zh-TW" altLang="zh-TW" sz="2400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914400" lvl="1" indent="-112713" algn="l">
              <a:buFont typeface="Arial" pitchFamily="34" charset="0"/>
              <a:buChar char="•"/>
            </a:pPr>
            <a:r>
              <a:rPr lang="zh-TW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驅</a:t>
            </a:r>
            <a:r>
              <a:rPr lang="zh-TW" alt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蟻：樟腦油</a:t>
            </a:r>
          </a:p>
          <a:p>
            <a:pPr marL="914400" lvl="1" indent="-112713" algn="l">
              <a:buFont typeface="Arial" pitchFamily="34" charset="0"/>
              <a:buChar char="•"/>
            </a:pPr>
            <a:r>
              <a:rPr lang="zh-TW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止癢</a:t>
            </a:r>
            <a:r>
              <a:rPr lang="zh-TW" alt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：止癢外用藥</a:t>
            </a:r>
          </a:p>
          <a:p>
            <a:pPr marL="914400" lvl="1" indent="-112713" algn="l">
              <a:buFont typeface="Arial" pitchFamily="34" charset="0"/>
              <a:buChar char="•"/>
            </a:pPr>
            <a:r>
              <a:rPr lang="zh-TW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除</a:t>
            </a:r>
            <a:r>
              <a:rPr lang="zh-TW" alt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蟲：除蟲噴</a:t>
            </a:r>
            <a:r>
              <a:rPr lang="zh-TW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劑</a:t>
            </a:r>
            <a:endParaRPr lang="zh-TW" altLang="en-US" sz="24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>
            <a:hlinkClick r:id="rId2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293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539552" y="692696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學生宿舍環境美化工作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827584" y="1556792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本學期宿舍環境植栽美化工作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4" name="Picture 2" descr="Z:\+定一教官\102宿舍植栽\DSCN565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755" y="2060848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+定一教官\102宿舍植栽\DSCN565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2060848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+定一教官\102宿舍植栽\DSCN565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5676" y="4509119"/>
            <a:ext cx="2860340" cy="21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Z:\+定一教官\102宿舍植栽\DSCN565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7150" y="4509118"/>
            <a:ext cx="2794802" cy="20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Z:\+定一教官\102宿舍植栽\DSCN566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2060848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hlinkClick r:id="rId7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8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32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ttp://sphotos-a.ak.fbcdn.net/hphotos-ak-ash3/577240_219960491442953_1656929446_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2708259" cy="337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版面配置區 2"/>
          <p:cNvSpPr txBox="1">
            <a:spLocks/>
          </p:cNvSpPr>
          <p:nvPr/>
        </p:nvSpPr>
        <p:spPr>
          <a:xfrm>
            <a:off x="539552" y="692696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學生宿委會辦理活動</a:t>
            </a:r>
          </a:p>
        </p:txBody>
      </p:sp>
      <p:pic>
        <p:nvPicPr>
          <p:cNvPr id="2050" name="Picture 2" descr="http://www.nsysu.edu.tw/ezfiles/0/1000/pictures/478/part_71013_4551022_5709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445" y="2060849"/>
            <a:ext cx="2214355" cy="16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27584" y="1556792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101.12.24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平安夜送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宿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委會發放水果、湯圓</a:t>
            </a:r>
          </a:p>
        </p:txBody>
      </p:sp>
      <p:pic>
        <p:nvPicPr>
          <p:cNvPr id="2052" name="Picture 4" descr="http://www.nsysu.edu.tw/ezfiles/0/1000/pictures/478/part_71013_1682224_5709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39" y="2060849"/>
            <a:ext cx="2280571" cy="16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nsysu.edu.tw/ezfiles/0/1000/pictures/478/part_71013_9922627_5709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0542" y="4077072"/>
            <a:ext cx="227539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4994313" y="5014917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考試期間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102.4.15-26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宿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委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會提供咖啡幫住宿生打氣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331640" y="6165304"/>
            <a:ext cx="353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※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預計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月份辦理端午節相關活動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>
            <a:hlinkClick r:id="rId6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7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010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539552" y="692696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學生宿委交流活動</a:t>
            </a:r>
          </a:p>
        </p:txBody>
      </p:sp>
      <p:pic>
        <p:nvPicPr>
          <p:cNvPr id="1026" name="Picture 2" descr="http://www.kmu.edu.tw/~student/SA/vol48/images/do_res/d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187656"/>
            <a:ext cx="2905220" cy="217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043608" y="1628800"/>
            <a:ext cx="468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102.2.23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中山、高醫宿舍幹部研習交流活動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8" name="Picture 4" descr="http://www.kmu.edu.tw/~student/SA/vol48/images/do_res/d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2187657"/>
            <a:ext cx="3024336" cy="217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kmu.edu.tw/~student/SA/vol48/images/do_res/d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6012" y="4437112"/>
            <a:ext cx="2990164" cy="224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>
            <a:hlinkClick r:id="rId5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6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31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539552" y="476672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榮譽宿舍辦理情形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539552" y="1412776"/>
            <a:ext cx="8352928" cy="5324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本學期配合大二、大三宿舍抽籤辦理榮譽宿舍登記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，計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98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人登記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約佔登記總數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17</a:t>
            </a:r>
            <a:r>
              <a:rPr lang="zh-TW" altLang="zh-TW" sz="2000" dirty="0" smtClean="0">
                <a:solidFill>
                  <a:srgbClr val="FF0000"/>
                </a:solidFill>
              </a:rPr>
              <a:t>％</a:t>
            </a:r>
            <a:r>
              <a:rPr lang="en-US" altLang="zh-TW" sz="2000" dirty="0" smtClean="0">
                <a:solidFill>
                  <a:srgbClr val="FF0000"/>
                </a:solidFill>
              </a:rPr>
              <a:t>)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抽中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51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人。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中籤人員住宿安排：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　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女生</a:t>
            </a:r>
            <a:r>
              <a:rPr lang="zh-TW" altLang="en-US" sz="2000" dirty="0" smtClean="0">
                <a:solidFill>
                  <a:srgbClr val="FF0000"/>
                </a:solidFill>
                <a:latin typeface="新細明體"/>
                <a:ea typeface="新細明體"/>
              </a:rPr>
              <a:t>：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27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人住宿Ｈ棟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間。</a:t>
            </a:r>
            <a:endParaRPr lang="en-US" altLang="zh-TW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　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男生：大二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17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人住宿Ｂ棟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間。 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     大三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人住宿武一村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間。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大一保障住宿申請榮譽宿舍人數女生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人，住宿安排Ｌ棟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間。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4.102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年入學新生：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於登記申請時提供選項，是否選擇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住宿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榮譽宿舍。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住宿安排：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女生</a:t>
            </a:r>
            <a:r>
              <a:rPr lang="zh-TW" altLang="en-US" sz="2000" dirty="0" smtClean="0">
                <a:solidFill>
                  <a:srgbClr val="FF0000"/>
                </a:solidFill>
                <a:latin typeface="新細明體"/>
                <a:ea typeface="新細明體"/>
              </a:rPr>
              <a:t>：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住宿Ｈ棟、結合大二、大三申請人員規劃設置榮譽宿舍樓層。</a:t>
            </a:r>
            <a:endParaRPr lang="en-US" altLang="zh-TW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男生</a:t>
            </a:r>
            <a:r>
              <a:rPr lang="zh-TW" altLang="en-US" sz="2000" dirty="0" smtClean="0">
                <a:solidFill>
                  <a:srgbClr val="0000FF"/>
                </a:solidFill>
                <a:latin typeface="新細明體"/>
                <a:ea typeface="新細明體"/>
              </a:rPr>
              <a:t>：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住宿武二村</a:t>
            </a:r>
            <a:r>
              <a:rPr lang="zh-TW" altLang="en-US" sz="2000" dirty="0" smtClean="0">
                <a:solidFill>
                  <a:srgbClr val="0000FF"/>
                </a:solidFill>
                <a:latin typeface="新細明體"/>
                <a:ea typeface="新細明體"/>
              </a:rPr>
              <a:t>、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翠亨</a:t>
            </a:r>
            <a:r>
              <a:rPr lang="zh-TW" altLang="en-US" sz="2000" dirty="0" smtClean="0">
                <a:solidFill>
                  <a:srgbClr val="0000FF"/>
                </a:solidFill>
                <a:latin typeface="新細明體"/>
                <a:ea typeface="新細明體"/>
              </a:rPr>
              <a:t>Ｅ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棟三、四樓</a:t>
            </a: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設置榮譽宿舍樓層。</a:t>
            </a:r>
            <a:endParaRPr lang="en-US" altLang="zh-TW" sz="20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266700" indent="-266700">
              <a:buFont typeface="Arial" pitchFamily="34" charset="0"/>
              <a:buChar char="•"/>
            </a:pP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請住宿同一樓層、區域同學推派幹部以為溝通橋梁，建立</a:t>
            </a: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溝通管道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>
            <a:hlinkClick r:id="rId2" action="ppaction://hlinksldjump"/>
          </p:cNvPr>
          <p:cNvSpPr txBox="1"/>
          <p:nvPr/>
        </p:nvSpPr>
        <p:spPr>
          <a:xfrm>
            <a:off x="8246149" y="6349970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533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諮職組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0242" name="文字版面配置區 2"/>
          <p:cNvSpPr>
            <a:spLocks noGrp="1"/>
          </p:cNvSpPr>
          <p:nvPr>
            <p:ph idx="1"/>
          </p:nvPr>
        </p:nvSpPr>
        <p:spPr>
          <a:xfrm>
            <a:off x="1187624" y="1556792"/>
            <a:ext cx="7200800" cy="4824536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1200"/>
              </a:spcBef>
            </a:pPr>
            <a:r>
              <a:rPr lang="zh-TW" altLang="en-US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全校導師知能演講</a:t>
            </a:r>
            <a:endParaRPr lang="en-US" altLang="zh-TW" sz="3600" b="1" u="sng" dirty="0">
              <a:solidFill>
                <a:srgbClr val="0066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3600" b="1" u="sng" dirty="0" smtClean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與中山人才的首次接觸</a:t>
            </a:r>
            <a:r>
              <a:rPr lang="en-US" altLang="zh-TW" sz="3600" b="1" u="sng" dirty="0" smtClean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~</a:t>
            </a:r>
            <a:r>
              <a:rPr lang="zh-TW" altLang="en-US" sz="3600" b="1" u="sng" dirty="0" smtClean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實習搶先報</a:t>
            </a:r>
            <a:endParaRPr lang="en-US" altLang="zh-TW" sz="3600" b="1" u="sng" dirty="0" smtClean="0">
              <a:solidFill>
                <a:srgbClr val="0066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zh-TW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  <a:hlinkClick r:id="rId4" action="ppaction://hlinksldjump"/>
              </a:rPr>
              <a:t>愛生態、愛家園</a:t>
            </a:r>
            <a:r>
              <a:rPr lang="zh-TW" altLang="zh-TW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  <a:hlinkClick r:id="rId4" action="ppaction://hlinksldjump"/>
              </a:rPr>
              <a:t>電影院</a:t>
            </a:r>
            <a:endParaRPr lang="en-US" altLang="zh-TW" sz="3600" b="1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3600" b="1" u="sng" dirty="0" smtClean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與</a:t>
            </a:r>
            <a:r>
              <a:rPr lang="zh-TW" altLang="en-US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師長談心系列活動</a:t>
            </a:r>
            <a:endParaRPr lang="en-US" altLang="zh-TW" sz="3600" b="1" u="sng" dirty="0">
              <a:solidFill>
                <a:srgbClr val="0066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6" action="ppaction://hlinksldjump"/>
              </a:rPr>
              <a:t>看電影學心理～黃昏電影院（心理疾患電影賞析）</a:t>
            </a:r>
            <a:endParaRPr lang="en-US" altLang="zh-TW" sz="3600" b="1" u="sng" dirty="0">
              <a:solidFill>
                <a:srgbClr val="0066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zh-TW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7" action="ppaction://hlinksldjump"/>
              </a:rPr>
              <a:t>大家來找碴</a:t>
            </a:r>
            <a:r>
              <a:rPr lang="zh-TW" altLang="en-US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7" action="ppaction://hlinksldjump"/>
              </a:rPr>
              <a:t>～</a:t>
            </a:r>
            <a:r>
              <a:rPr lang="zh-TW" altLang="zh-TW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7" action="ppaction://hlinksldjump"/>
              </a:rPr>
              <a:t>性別迷思澄清活動</a:t>
            </a:r>
            <a:endParaRPr lang="en-US" altLang="zh-TW" sz="3600" b="1" u="sng" dirty="0">
              <a:solidFill>
                <a:srgbClr val="0066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zh-TW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8" action="ppaction://hlinksldjump"/>
              </a:rPr>
              <a:t>人際</a:t>
            </a:r>
            <a:r>
              <a:rPr lang="en-US" altLang="zh-TW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8" action="ppaction://hlinksldjump"/>
              </a:rPr>
              <a:t>Facebook</a:t>
            </a:r>
            <a:r>
              <a:rPr lang="zh-TW" altLang="en-US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8" action="ppaction://hlinksldjump"/>
              </a:rPr>
              <a:t>～大學生</a:t>
            </a:r>
            <a:r>
              <a:rPr lang="zh-TW" altLang="zh-TW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8" action="ppaction://hlinksldjump"/>
              </a:rPr>
              <a:t>人際成長</a:t>
            </a:r>
            <a:r>
              <a:rPr lang="zh-TW" altLang="zh-TW" sz="3600" b="1" u="sng" dirty="0" smtClean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8" action="ppaction://hlinksldjump"/>
              </a:rPr>
              <a:t>團體</a:t>
            </a:r>
            <a:endParaRPr lang="en-US" altLang="zh-TW" sz="3600" b="1" u="sng" dirty="0" smtClean="0">
              <a:solidFill>
                <a:srgbClr val="0066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en-US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hlinkClick r:id="rId9" action="ppaction://hlinksldjump"/>
              </a:rPr>
              <a:t>Face to face,</a:t>
            </a:r>
            <a:r>
              <a:rPr lang="zh-TW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hlinkClick r:id="rId9" action="ppaction://hlinksldjump"/>
              </a:rPr>
              <a:t>非你不可</a:t>
            </a:r>
            <a:r>
              <a:rPr lang="en-US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hlinkClick r:id="rId9" action="ppaction://hlinksldjump"/>
              </a:rPr>
              <a:t>!! </a:t>
            </a:r>
            <a:r>
              <a:rPr lang="zh-TW" altLang="en-US" sz="3600" b="1" u="sng" dirty="0" smtClean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9" action="ppaction://hlinksldjump"/>
              </a:rPr>
              <a:t>～</a:t>
            </a:r>
            <a:r>
              <a:rPr lang="zh-TW" altLang="zh-TW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9" action="ppaction://hlinksldjump"/>
              </a:rPr>
              <a:t>研究生自我成長團體</a:t>
            </a:r>
            <a:endParaRPr lang="zh-TW" altLang="zh-TW" sz="3600" b="1" u="sng" dirty="0">
              <a:solidFill>
                <a:srgbClr val="0066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  <a:hlinkClick r:id="rId10" action="ppaction://hlinksldjump"/>
              </a:rPr>
              <a:t>資源教室揪愛</a:t>
            </a:r>
            <a:r>
              <a:rPr lang="en-US" altLang="zh-TW" sz="3600" b="1" dirty="0">
                <a:latin typeface="標楷體" pitchFamily="65" charset="-120"/>
                <a:ea typeface="標楷體" pitchFamily="65" charset="-120"/>
                <a:hlinkClick r:id="rId10" action="ppaction://hlinksldjump"/>
              </a:rPr>
              <a:t>LOGO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  <a:hlinkClick r:id="rId10" action="ppaction://hlinksldjump"/>
              </a:rPr>
              <a:t>搞創意選拔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  <a:hlinkClick r:id="rId10" action="ppaction://hlinksldjump"/>
              </a:rPr>
              <a:t>比賽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  <a:hlinkClick r:id="rId11" action="ppaction://hlinksldjump"/>
              </a:rPr>
              <a:t>周大觀熱愛生命獎學金頒獎</a:t>
            </a:r>
            <a:r>
              <a:rPr lang="zh-TW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  <a:hlinkClick r:id="rId11" action="ppaction://hlinksldjump"/>
              </a:rPr>
              <a:t>暨呼吸</a:t>
            </a:r>
            <a:r>
              <a:rPr lang="zh-TW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  <a:hlinkClick r:id="rId11" action="ppaction://hlinksldjump"/>
              </a:rPr>
              <a:t>英雄張守德生命分享活動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3600" b="1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12" action="ppaction://hlinksldjump"/>
              </a:rPr>
              <a:t>陽光</a:t>
            </a:r>
            <a:r>
              <a:rPr lang="zh-TW" altLang="en-US" sz="3600" b="1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12" action="ppaction://hlinksldjump"/>
              </a:rPr>
              <a:t>青年暨生命教育體驗週～心靈加油站系列</a:t>
            </a:r>
            <a:r>
              <a:rPr lang="zh-TW" altLang="en-US" sz="3600" b="1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12" action="ppaction://hlinksldjump"/>
              </a:rPr>
              <a:t>活動</a:t>
            </a:r>
            <a:endParaRPr lang="en-US" altLang="zh-TW" sz="3600" b="1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en-US" altLang="zh-TW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13" action="ppaction://hlinksldjump"/>
              </a:rPr>
              <a:t>101</a:t>
            </a:r>
            <a:r>
              <a:rPr lang="zh-TW" altLang="en-US" sz="3600" b="1" u="sng" dirty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  <a:hlinkClick r:id="rId13" action="ppaction://hlinksldjump"/>
              </a:rPr>
              <a:t>學年度畢業典禮辦理模式</a:t>
            </a:r>
            <a:endParaRPr lang="en-US" altLang="zh-TW" sz="3600" b="1" u="sng" dirty="0">
              <a:solidFill>
                <a:srgbClr val="0066FF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/>
          </a:p>
          <a:p>
            <a:pPr marL="2062163" indent="-360363" defTabSz="912813">
              <a:spcBef>
                <a:spcPts val="1200"/>
              </a:spcBef>
            </a:pPr>
            <a:endParaRPr lang="zh-TW" altLang="en-US" sz="2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2062163" indent="-360363" defTabSz="912813">
              <a:spcBef>
                <a:spcPts val="1200"/>
              </a:spcBef>
            </a:pPr>
            <a:endParaRPr lang="en-US" altLang="zh-TW" sz="24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57762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3824E83A-062B-4D0D-B4FB-73C387AFBDC5}" type="slidenum">
              <a:rPr lang="zh-TW" altLang="en-US"/>
              <a:pPr defTabSz="912813">
                <a:defRPr/>
              </a:pPr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1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全校導師知能演講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03440" y="1628800"/>
            <a:ext cx="4933056" cy="4760759"/>
          </a:xfrm>
        </p:spPr>
        <p:txBody>
          <a:bodyPr>
            <a:normAutofit/>
          </a:bodyPr>
          <a:lstStyle/>
          <a:p>
            <a:pPr marL="174625" indent="-174625"/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演講時間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:6/14(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)  12:10~13:30 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  <a:p>
            <a:pPr marL="174625" indent="-174625"/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講師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郭乃文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副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教授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  <a:p>
            <a:pPr marL="174625" indent="-174625"/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題目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長成頂天立地大人的演化挑戰</a:t>
            </a:r>
            <a:r>
              <a:rPr lang="en-US" altLang="zh-TW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地點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中山大學行政大樓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5007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會議室 </a:t>
            </a:r>
          </a:p>
          <a:p>
            <a:pPr marL="0" indent="0">
              <a:buNone/>
            </a:pPr>
            <a:endParaRPr lang="en-US" altLang="zh-TW" sz="1500" dirty="0" smtClean="0"/>
          </a:p>
          <a:p>
            <a:pPr marL="360363" indent="0">
              <a:buNone/>
            </a:pP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郭乃文簡歷</a:t>
            </a:r>
            <a:r>
              <a:rPr lang="en-US" altLang="zh-TW" sz="1500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360363" indent="0">
              <a:buNone/>
            </a:pP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成功</a:t>
            </a: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大學醫學院行為醫學研究所專任副教授</a:t>
            </a:r>
          </a:p>
          <a:p>
            <a:pPr marL="360363" indent="0">
              <a:buNone/>
            </a:pP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台南市私立光華女中校長</a:t>
            </a:r>
          </a:p>
          <a:p>
            <a:pPr marL="360363" indent="0">
              <a:buNone/>
            </a:pP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成功</a:t>
            </a: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大學醫學院行為醫學研究所兼任副教授</a:t>
            </a:r>
          </a:p>
          <a:p>
            <a:pPr marL="360363" indent="0">
              <a:buNone/>
            </a:pP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高雄醫學大學心理學研究所兼任副教授</a:t>
            </a:r>
          </a:p>
          <a:p>
            <a:pPr marL="360363" indent="0">
              <a:buNone/>
            </a:pP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國立台南大學特殊教育研究所兼任副教授</a:t>
            </a:r>
          </a:p>
          <a:p>
            <a:pPr marL="360363" indent="0">
              <a:buNone/>
            </a:pP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高雄市婦女醫療倫理委員會委員兼調查研究組召集人</a:t>
            </a:r>
          </a:p>
          <a:p>
            <a:pPr marL="360363" indent="0">
              <a:buNone/>
            </a:pP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中國心理學會臨床心理組執行委員</a:t>
            </a:r>
          </a:p>
          <a:p>
            <a:pPr marL="360363" indent="0">
              <a:buNone/>
            </a:pP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中國心理學會臨床心理組教育宣導特委會召集人</a:t>
            </a:r>
          </a:p>
          <a:p>
            <a:pPr marL="360363" indent="0">
              <a:buNone/>
            </a:pP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台灣臨床心理學會理事</a:t>
            </a:r>
          </a:p>
          <a:p>
            <a:pPr marL="360363" indent="0">
              <a:buNone/>
            </a:pPr>
            <a:r>
              <a:rPr lang="zh-TW" altLang="en-US" sz="1500" dirty="0">
                <a:latin typeface="標楷體" pitchFamily="65" charset="-120"/>
                <a:ea typeface="標楷體" pitchFamily="65" charset="-120"/>
              </a:rPr>
              <a:t>台南市臨床心理師公會理事</a:t>
            </a:r>
          </a:p>
          <a:p>
            <a:pPr marL="0" indent="0">
              <a:buNone/>
            </a:pPr>
            <a:endParaRPr lang="zh-TW" altLang="en-US" sz="1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667848" cy="519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hlinkClick r:id="rId3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926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D:\進行中\101行政會議\101(2)第3次行政會議(0318)(0322)(提案X1)\已收資料\愛生態愛家園電影院活動海報-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583" y="1730923"/>
            <a:ext cx="8828835" cy="2334508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>
          <a:xfrm flipV="1">
            <a:off x="157105" y="1730924"/>
            <a:ext cx="8829791" cy="3388542"/>
          </a:xfrm>
          <a:prstGeom prst="rect">
            <a:avLst/>
          </a:prstGeom>
          <a:solidFill>
            <a:schemeClr val="bg1">
              <a:alpha val="50000"/>
            </a:schemeClr>
          </a:solidFill>
          <a:ln w="38100">
            <a:solidFill>
              <a:schemeClr val="tx1">
                <a:alpha val="59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81272" tIns="40636" rIns="81272" bIns="40636" anchor="ctr"/>
          <a:lstStyle/>
          <a:p>
            <a:pPr marL="307591" lvl="1" indent="-406359">
              <a:lnSpc>
                <a:spcPts val="2044"/>
              </a:lnSpc>
              <a:defRPr/>
            </a:pP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0"/>
          <p:cNvSpPr txBox="1">
            <a:spLocks noChangeArrowheads="1"/>
          </p:cNvSpPr>
          <p:nvPr/>
        </p:nvSpPr>
        <p:spPr bwMode="auto">
          <a:xfrm>
            <a:off x="221058" y="1959635"/>
            <a:ext cx="8701884" cy="31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272" tIns="40636" rIns="81272" bIns="40636">
            <a:spAutoFit/>
          </a:bodyPr>
          <a:lstStyle/>
          <a:p>
            <a:pPr marL="234221" indent="-406359">
              <a:buClr>
                <a:srgbClr val="990000"/>
              </a:buClr>
              <a:defRPr/>
            </a:pPr>
            <a:r>
              <a:rPr lang="en-US" altLang="zh-TW" sz="2100" b="1" dirty="0"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◎</a:t>
            </a:r>
            <a:r>
              <a:rPr lang="zh-TW" altLang="zh-TW" sz="2100" b="1" dirty="0"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愛生態、愛家園電影院</a:t>
            </a:r>
            <a:r>
              <a:rPr lang="zh-TW" altLang="en-US" sz="2100" b="1" dirty="0"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：</a:t>
            </a:r>
            <a:endParaRPr lang="en-US" altLang="zh-TW" sz="2100" b="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buClr>
                <a:srgbClr val="990000"/>
              </a:buClr>
              <a:defRPr/>
            </a:pPr>
            <a:endParaRPr lang="en-US" altLang="zh-TW" sz="2100" b="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buClr>
                <a:srgbClr val="990000"/>
              </a:buClr>
              <a:defRPr/>
            </a:pPr>
            <a:endParaRPr lang="en-US" altLang="zh-TW" sz="2100" b="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buClr>
                <a:srgbClr val="990000"/>
              </a:buClr>
              <a:defRPr/>
            </a:pPr>
            <a:endParaRPr lang="en-US" altLang="zh-TW" sz="2100" b="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sz="7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sz="7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sz="7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sz="7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sz="7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sz="7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buClr>
                <a:srgbClr val="990000"/>
              </a:buClr>
              <a:defRPr/>
            </a:pPr>
            <a:endParaRPr lang="en-US" altLang="zh-TW" sz="1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buClr>
                <a:srgbClr val="990000"/>
              </a:buClr>
              <a:defRPr/>
            </a:pPr>
            <a:endParaRPr lang="en-US" altLang="zh-TW" sz="1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10246" name="投影片編號版面配置區 22"/>
          <p:cNvSpPr txBox="1">
            <a:spLocks noGrp="1"/>
          </p:cNvSpPr>
          <p:nvPr/>
        </p:nvSpPr>
        <p:spPr bwMode="auto">
          <a:xfrm>
            <a:off x="0" y="1271387"/>
            <a:ext cx="533875" cy="24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243" tIns="40622" rIns="81243" bIns="40622" anchor="ctr"/>
          <a:lstStyle/>
          <a:p>
            <a:pPr algn="ctr">
              <a:lnSpc>
                <a:spcPct val="90000"/>
              </a:lnSpc>
            </a:pPr>
            <a:fld id="{81410880-76E3-4946-A4FD-15097E9288BE}" type="slidenum">
              <a:rPr lang="en-US" altLang="zh-TW" sz="1200" b="1">
                <a:solidFill>
                  <a:srgbClr val="FFFFFF"/>
                </a:solidFill>
              </a:rPr>
              <a:pPr algn="ctr">
                <a:lnSpc>
                  <a:spcPct val="90000"/>
                </a:lnSpc>
              </a:pPr>
              <a:t>38</a:t>
            </a:fld>
            <a:endParaRPr lang="en-US" altLang="zh-TW" sz="1200" b="1">
              <a:solidFill>
                <a:srgbClr val="FFFFFF"/>
              </a:solidFill>
            </a:endParaRPr>
          </a:p>
        </p:txBody>
      </p:sp>
      <p:sp>
        <p:nvSpPr>
          <p:cNvPr id="10247" name="Rectangle 2"/>
          <p:cNvSpPr>
            <a:spLocks noGrp="1"/>
          </p:cNvSpPr>
          <p:nvPr>
            <p:ph type="title"/>
          </p:nvPr>
        </p:nvSpPr>
        <p:spPr>
          <a:xfrm>
            <a:off x="608951" y="164143"/>
            <a:ext cx="8154107" cy="990616"/>
          </a:xfrm>
        </p:spPr>
        <p:txBody>
          <a:bodyPr/>
          <a:lstStyle/>
          <a:p>
            <a:r>
              <a:rPr lang="zh-TW" altLang="zh-TW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愛生態、愛家園電影院</a:t>
            </a:r>
            <a:endParaRPr lang="zh-TW" altLang="en-US" sz="2800" b="1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57105" y="1730698"/>
            <a:ext cx="8829791" cy="41756"/>
          </a:xfrm>
          <a:prstGeom prst="rect">
            <a:avLst/>
          </a:prstGeom>
          <a:gradFill>
            <a:gsLst>
              <a:gs pos="16000">
                <a:schemeClr val="tx1">
                  <a:lumMod val="75000"/>
                  <a:lumOff val="25000"/>
                  <a:alpha val="93000"/>
                </a:schemeClr>
              </a:gs>
              <a:gs pos="33000">
                <a:schemeClr val="tx1">
                  <a:lumMod val="85000"/>
                  <a:lumOff val="15000"/>
                  <a:alpha val="85000"/>
                </a:schemeClr>
              </a:gs>
              <a:gs pos="100000">
                <a:schemeClr val="tx1">
                  <a:alpha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81272" tIns="40636" rIns="81272" bIns="40636"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2" name="群組 24"/>
          <p:cNvGrpSpPr/>
          <p:nvPr/>
        </p:nvGrpSpPr>
        <p:grpSpPr>
          <a:xfrm>
            <a:off x="3058485" y="1769492"/>
            <a:ext cx="5927932" cy="353295"/>
            <a:chOff x="6660654" y="1950947"/>
            <a:chExt cx="3600400" cy="461398"/>
          </a:xfrm>
          <a:gradFill>
            <a:gsLst>
              <a:gs pos="16000">
                <a:schemeClr val="tx1">
                  <a:lumMod val="75000"/>
                  <a:lumOff val="25000"/>
                  <a:alpha val="93000"/>
                </a:schemeClr>
              </a:gs>
              <a:gs pos="33000">
                <a:schemeClr val="tx1">
                  <a:lumMod val="85000"/>
                  <a:lumOff val="15000"/>
                  <a:alpha val="85000"/>
                </a:schemeClr>
              </a:gs>
              <a:gs pos="100000">
                <a:schemeClr val="tx1">
                  <a:alpha val="95000"/>
                </a:schemeClr>
              </a:gs>
            </a:gsLst>
            <a:lin ang="5400000" scaled="1"/>
          </a:gradFill>
        </p:grpSpPr>
        <p:sp>
          <p:nvSpPr>
            <p:cNvPr id="38" name="矩形 37"/>
            <p:cNvSpPr/>
            <p:nvPr/>
          </p:nvSpPr>
          <p:spPr>
            <a:xfrm>
              <a:off x="7452742" y="1950948"/>
              <a:ext cx="2808312" cy="46139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7" name="直角三角形 36"/>
            <p:cNvSpPr/>
            <p:nvPr/>
          </p:nvSpPr>
          <p:spPr>
            <a:xfrm rot="10800000">
              <a:off x="6660654" y="1950947"/>
              <a:ext cx="792088" cy="453777"/>
            </a:xfrm>
            <a:prstGeom prst="rtTriangle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1" name="文字方塊 20"/>
          <p:cNvSpPr txBox="1"/>
          <p:nvPr/>
        </p:nvSpPr>
        <p:spPr>
          <a:xfrm>
            <a:off x="4256685" y="1730699"/>
            <a:ext cx="4887316" cy="418726"/>
          </a:xfrm>
          <a:prstGeom prst="rect">
            <a:avLst/>
          </a:prstGeom>
          <a:noFill/>
        </p:spPr>
        <p:txBody>
          <a:bodyPr wrap="square" lIns="81272" tIns="40636" rIns="81272" bIns="40636">
            <a:spAutoFit/>
          </a:bodyPr>
          <a:lstStyle/>
          <a:p>
            <a:pPr>
              <a:defRPr/>
            </a:pPr>
            <a:r>
              <a:rPr lang="zh-TW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愛生態、愛家園</a:t>
            </a:r>
            <a:r>
              <a:rPr lang="zh-TW" altLang="en-US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電影院</a:t>
            </a:r>
            <a:endParaRPr lang="zh-TW" altLang="en-US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003537"/>
              </p:ext>
            </p:extLst>
          </p:nvPr>
        </p:nvGraphicFramePr>
        <p:xfrm>
          <a:off x="395536" y="2384029"/>
          <a:ext cx="8401692" cy="1078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7454"/>
                <a:gridCol w="2963966"/>
                <a:gridCol w="2270272"/>
              </a:tblGrid>
              <a:tr h="359386">
                <a:tc>
                  <a:txBody>
                    <a:bodyPr/>
                    <a:lstStyle/>
                    <a:p>
                      <a:r>
                        <a:rPr kumimoji="1" lang="zh-TW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場次</a:t>
                      </a:r>
                      <a:r>
                        <a:rPr kumimoji="1" lang="en-US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1</a:t>
                      </a:r>
                      <a:r>
                        <a:rPr kumimoji="1" lang="zh-TW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：希望之國</a:t>
                      </a:r>
                      <a:endParaRPr kumimoji="1" lang="zh-TW" altLang="en-US" sz="18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80081" marR="80081" marT="41468" marB="41468" anchor="ctr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en-US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時間：</a:t>
                      </a:r>
                      <a:r>
                        <a:rPr kumimoji="1" lang="en-US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3/5(</a:t>
                      </a:r>
                      <a:r>
                        <a:rPr kumimoji="1" lang="zh-TW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二</a:t>
                      </a:r>
                      <a:r>
                        <a:rPr kumimoji="1" lang="en-US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)16:00</a:t>
                      </a:r>
                      <a:r>
                        <a:rPr kumimoji="1" lang="zh-TW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～</a:t>
                      </a:r>
                      <a:r>
                        <a:rPr kumimoji="1" lang="en-US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18:30</a:t>
                      </a:r>
                      <a:endParaRPr kumimoji="1" lang="zh-TW" altLang="en-US" sz="18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80081" marR="80081" marT="41468" marB="41468" anchor="ctr"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地點：演藝廳</a:t>
                      </a:r>
                      <a:endParaRPr kumimoji="1" lang="zh-TW" altLang="en-US" sz="18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80081" marR="80081" marT="41468" marB="41468" anchor="ctr">
                    <a:solidFill>
                      <a:srgbClr val="FFCCCC"/>
                    </a:solidFill>
                  </a:tcPr>
                </a:tc>
              </a:tr>
              <a:tr h="359386">
                <a:tc>
                  <a:txBody>
                    <a:bodyPr/>
                    <a:lstStyle/>
                    <a:p>
                      <a:r>
                        <a:rPr kumimoji="1" lang="zh-TW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場次</a:t>
                      </a:r>
                      <a:r>
                        <a:rPr kumimoji="1" lang="en-US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1" lang="zh-TW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：讓愛傳出去</a:t>
                      </a:r>
                      <a:endParaRPr kumimoji="1" lang="zh-TW" altLang="en-US" sz="18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80081" marR="80081" marT="41468" marB="41468" anchor="ctr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en-US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時間：</a:t>
                      </a:r>
                      <a:r>
                        <a:rPr kumimoji="1" lang="en-US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3/6(</a:t>
                      </a:r>
                      <a:r>
                        <a:rPr kumimoji="1" lang="zh-TW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三</a:t>
                      </a:r>
                      <a:r>
                        <a:rPr kumimoji="1" lang="en-US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)18:30</a:t>
                      </a:r>
                      <a:r>
                        <a:rPr kumimoji="1" lang="zh-TW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～</a:t>
                      </a:r>
                      <a:r>
                        <a:rPr kumimoji="1" lang="en-US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20:30</a:t>
                      </a:r>
                      <a:endParaRPr kumimoji="1" lang="zh-TW" altLang="en-US" sz="18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80081" marR="80081" marT="41468" marB="41468" anchor="ctr"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地點：菩提樹下廣場</a:t>
                      </a:r>
                      <a:endParaRPr kumimoji="1" lang="zh-TW" altLang="en-US" sz="18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80081" marR="80081" marT="41468" marB="41468" anchor="ctr">
                    <a:solidFill>
                      <a:srgbClr val="FFCCCC"/>
                    </a:solidFill>
                  </a:tcPr>
                </a:tc>
              </a:tr>
              <a:tr h="359386">
                <a:tc>
                  <a:txBody>
                    <a:bodyPr/>
                    <a:lstStyle/>
                    <a:p>
                      <a:r>
                        <a:rPr kumimoji="1" lang="zh-TW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場次</a:t>
                      </a:r>
                      <a:r>
                        <a:rPr kumimoji="1" lang="en-US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3</a:t>
                      </a:r>
                      <a:r>
                        <a:rPr kumimoji="1" lang="zh-TW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：我們的島</a:t>
                      </a:r>
                      <a:r>
                        <a:rPr kumimoji="1" lang="en-US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-</a:t>
                      </a:r>
                      <a:r>
                        <a:rPr kumimoji="1" lang="zh-TW" altLang="zh-TW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缺水備忘錄</a:t>
                      </a:r>
                      <a:endParaRPr kumimoji="1" lang="zh-TW" altLang="en-US" sz="18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80081" marR="80081" marT="41468" marB="41468" anchor="ctr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en-US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時間：</a:t>
                      </a:r>
                      <a:r>
                        <a:rPr kumimoji="1" lang="en-US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3/7(</a:t>
                      </a:r>
                      <a:r>
                        <a:rPr kumimoji="1" lang="zh-TW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四</a:t>
                      </a:r>
                      <a:r>
                        <a:rPr kumimoji="1" lang="en-US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)18:30</a:t>
                      </a:r>
                      <a:r>
                        <a:rPr kumimoji="1" lang="zh-TW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～</a:t>
                      </a:r>
                      <a:r>
                        <a:rPr kumimoji="1" lang="en-US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20:30</a:t>
                      </a:r>
                      <a:endParaRPr kumimoji="1" lang="zh-TW" altLang="en-US" sz="18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80081" marR="80081" marT="41468" marB="41468" anchor="ctr"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zh-TW" sz="18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微軟正黑體" pitchFamily="34" charset="-120"/>
                          <a:cs typeface="Times New Roman" pitchFamily="18" charset="0"/>
                        </a:rPr>
                        <a:t>地點：菩提樹下廣場</a:t>
                      </a:r>
                      <a:endParaRPr kumimoji="1" lang="zh-TW" altLang="en-US" sz="18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80081" marR="80081" marT="41468" marB="41468" anchor="ctr">
                    <a:solidFill>
                      <a:srgbClr val="FFCCCC"/>
                    </a:solidFill>
                  </a:tcPr>
                </a:tc>
              </a:tr>
            </a:tbl>
          </a:graphicData>
        </a:graphic>
      </p:graphicFrame>
      <p:pic>
        <p:nvPicPr>
          <p:cNvPr id="1028" name="Picture 4" descr="D:\進行中\101行政會議\101(2)第3次行政會議(0318)(0322)(提案X1)\已收資料\DSC0572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5"/>
          <a:stretch>
            <a:fillRect/>
          </a:stretch>
        </p:blipFill>
        <p:spPr bwMode="auto">
          <a:xfrm>
            <a:off x="419454" y="3556690"/>
            <a:ext cx="1891893" cy="1469326"/>
          </a:xfrm>
          <a:prstGeom prst="rect">
            <a:avLst/>
          </a:prstGeom>
          <a:noFill/>
        </p:spPr>
      </p:pic>
      <p:pic>
        <p:nvPicPr>
          <p:cNvPr id="1029" name="Picture 5" descr="D:\進行中\101行政會議\101(2)第3次行政會議(0318)(0322)(提案X1)\已收資料\DSC0571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5100" y="3556690"/>
            <a:ext cx="1861223" cy="1469326"/>
          </a:xfrm>
          <a:prstGeom prst="rect">
            <a:avLst/>
          </a:prstGeom>
          <a:noFill/>
        </p:spPr>
      </p:pic>
      <p:pic>
        <p:nvPicPr>
          <p:cNvPr id="23" name="圖片 22" descr="IMG_2329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3539550"/>
            <a:ext cx="2240208" cy="146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D:\進行中\101行政會議\101(2)第3次行政會議(0318)(0322)(提案X1)\已收資料\SCAN_20130321_1141360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919" y="3556690"/>
            <a:ext cx="2217706" cy="1469326"/>
          </a:xfrm>
          <a:prstGeom prst="rect">
            <a:avLst/>
          </a:prstGeom>
          <a:noFill/>
        </p:spPr>
      </p:pic>
      <p:sp>
        <p:nvSpPr>
          <p:cNvPr id="17" name="文字方塊 16">
            <a:hlinkClick r:id="rId7" action="ppaction://hlinksldjump"/>
          </p:cNvPr>
          <p:cNvSpPr txBox="1"/>
          <p:nvPr/>
        </p:nvSpPr>
        <p:spPr>
          <a:xfrm>
            <a:off x="7956376" y="5908630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7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757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3888432" cy="1143000"/>
          </a:xfrm>
        </p:spPr>
        <p:txBody>
          <a:bodyPr>
            <a:noAutofit/>
          </a:bodyPr>
          <a:lstStyle/>
          <a:p>
            <a:pPr algn="l"/>
            <a:r>
              <a:rPr lang="en-US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4/23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中山人才的首次接觸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實習</a:t>
            </a:r>
            <a:r>
              <a:rPr lang="zh-TW" altLang="en-US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搶先報</a:t>
            </a:r>
            <a:r>
              <a:rPr lang="en-US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44623"/>
            <a:ext cx="4680520" cy="681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3419872" y="6093296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054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06438"/>
          </a:xfrm>
        </p:spPr>
        <p:txBody>
          <a:bodyPr>
            <a:noAutofit/>
          </a:bodyPr>
          <a:lstStyle/>
          <a:p>
            <a:pPr algn="l" defTabSz="912813"/>
            <a:r>
              <a:rPr lang="zh-TW" altLang="en-US" sz="36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寒假迄今已辦理活動</a:t>
            </a:r>
          </a:p>
        </p:txBody>
      </p:sp>
      <p:graphicFrame>
        <p:nvGraphicFramePr>
          <p:cNvPr id="767041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2716462"/>
              </p:ext>
            </p:extLst>
          </p:nvPr>
        </p:nvGraphicFramePr>
        <p:xfrm>
          <a:off x="37212" y="765543"/>
          <a:ext cx="9062669" cy="5983873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783667"/>
                <a:gridCol w="1097280"/>
                <a:gridCol w="1211580"/>
                <a:gridCol w="1064476"/>
                <a:gridCol w="2905666"/>
              </a:tblGrid>
              <a:tr h="35258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辦理時間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主辦單位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參加人數</a:t>
                      </a: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145569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2013-T4</a:t>
                      </a:r>
                      <a:r>
                        <a:rPr lang="zh-TW" altLang="en-US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社團幹部訓練營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標楷體" pitchFamily="65" charset="-120"/>
                          <a:ea typeface="標楷體" pitchFamily="65" charset="-120"/>
                        </a:rPr>
                        <a:t>1/22~1/24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課外組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147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</a:tr>
              <a:tr h="4472544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學年</a:t>
                      </a: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度</a:t>
                      </a:r>
                      <a:r>
                        <a:rPr kumimoji="0" lang="zh-TW" altLang="zh-TW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宿舍幹部聯合研習</a:t>
                      </a:r>
                      <a:endParaRPr kumimoji="0" lang="zh-TW" altLang="en-US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2/23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生輔組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宿服中心</a:t>
                      </a:r>
                      <a:endParaRPr kumimoji="0" lang="zh-TW" alt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53</a:t>
                      </a:r>
                      <a:endParaRPr kumimoji="0" lang="zh-TW" alt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767021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365125"/>
          </a:xfrm>
        </p:spPr>
        <p:txBody>
          <a:bodyPr/>
          <a:lstStyle/>
          <a:p>
            <a:pPr defTabSz="912813">
              <a:defRPr/>
            </a:pPr>
            <a:fld id="{9543F253-0A19-457E-AF54-A6BAB4601FF9}" type="slidenum">
              <a:rPr lang="zh-TW" altLang="en-US"/>
              <a:pPr defTabSz="912813">
                <a:defRPr/>
              </a:pPr>
              <a:t>4</a:t>
            </a:fld>
            <a:endParaRPr lang="en-US" altLang="zh-TW" dirty="0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501570"/>
              </p:ext>
            </p:extLst>
          </p:nvPr>
        </p:nvGraphicFramePr>
        <p:xfrm>
          <a:off x="0" y="3429000"/>
          <a:ext cx="2952328" cy="18002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952328"/>
              </a:tblGrid>
              <a:tr h="1800200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1.</a:t>
                      </a:r>
                      <a:r>
                        <a:rPr kumimoji="0" lang="zh-TW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報到</a:t>
                      </a:r>
                      <a:endParaRPr kumimoji="0" lang="en-US" altLang="zh-TW" sz="14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2.</a:t>
                      </a:r>
                      <a:r>
                        <a:rPr kumimoji="0" lang="zh-TW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始業式</a:t>
                      </a:r>
                      <a:endParaRPr kumimoji="0" lang="en-US" altLang="zh-TW" sz="14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3.</a:t>
                      </a:r>
                      <a:r>
                        <a:rPr kumimoji="0" lang="zh-TW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「學生自治組織實務」課程研習</a:t>
                      </a:r>
                      <a:endParaRPr kumimoji="0" lang="en-US" altLang="zh-TW" sz="14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4.</a:t>
                      </a:r>
                      <a:r>
                        <a:rPr kumimoji="0" lang="zh-TW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柴山行腳</a:t>
                      </a:r>
                      <a:endParaRPr kumimoji="0" lang="en-US" altLang="zh-TW" sz="14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180975" marR="0" lvl="0" indent="-180975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5.</a:t>
                      </a:r>
                      <a:r>
                        <a:rPr kumimoji="0" lang="zh-TW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「活動企劃撰寫與執行」課程研習</a:t>
                      </a:r>
                      <a:endParaRPr kumimoji="0" lang="en-US" altLang="zh-TW" sz="14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6.</a:t>
                      </a:r>
                      <a:r>
                        <a:rPr kumimoji="0" lang="zh-TW" altLang="en-US" sz="1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綜合座談</a:t>
                      </a:r>
                      <a:endParaRPr lang="zh-TW" altLang="en-US" sz="1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2" name="群組 15"/>
          <p:cNvGrpSpPr/>
          <p:nvPr/>
        </p:nvGrpSpPr>
        <p:grpSpPr>
          <a:xfrm>
            <a:off x="6300192" y="2348880"/>
            <a:ext cx="2732218" cy="4248472"/>
            <a:chOff x="6264385" y="1383060"/>
            <a:chExt cx="2875960" cy="4311075"/>
          </a:xfrm>
        </p:grpSpPr>
        <p:pic>
          <p:nvPicPr>
            <p:cNvPr id="1026" name="Picture 2" descr="DSC0002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4385" y="1383060"/>
              <a:ext cx="1429912" cy="107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 descr="DSC00038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6212" y="1383060"/>
              <a:ext cx="1429912" cy="107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DSC0004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4385" y="2463060"/>
              <a:ext cx="1429912" cy="107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 descr="DSC00050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6212" y="2461585"/>
              <a:ext cx="1429912" cy="107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 descr="DSC00057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4385" y="3537250"/>
              <a:ext cx="1429912" cy="107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Picture 7" descr="DSC00060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0433" y="3543060"/>
              <a:ext cx="1429912" cy="107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8" descr="DSC00069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8606" y="4623060"/>
              <a:ext cx="1429912" cy="107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" name="Picture 9" descr="DSCN5644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5870" y="4623060"/>
              <a:ext cx="1424475" cy="107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6" y="1196752"/>
            <a:ext cx="2834334" cy="1107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5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4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0081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與師長談心系列活動</a:t>
            </a:r>
            <a:endParaRPr lang="en-US" altLang="zh-TW" sz="3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57762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27FFE3-11F4-4E26-99E5-3F1939023AE9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  <p:sp>
        <p:nvSpPr>
          <p:cNvPr id="8" name="文字方塊 7">
            <a:hlinkClick r:id="rId2" action="ppaction://hlinksldjump"/>
          </p:cNvPr>
          <p:cNvSpPr txBox="1"/>
          <p:nvPr/>
        </p:nvSpPr>
        <p:spPr>
          <a:xfrm>
            <a:off x="8417405" y="6427157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448617"/>
              </p:ext>
            </p:extLst>
          </p:nvPr>
        </p:nvGraphicFramePr>
        <p:xfrm>
          <a:off x="107504" y="1988840"/>
          <a:ext cx="5976665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39"/>
                <a:gridCol w="727532"/>
                <a:gridCol w="1923717"/>
                <a:gridCol w="1793404"/>
                <a:gridCol w="648073"/>
              </a:tblGrid>
              <a:tr h="0">
                <a:tc>
                  <a:txBody>
                    <a:bodyPr/>
                    <a:lstStyle/>
                    <a:p>
                      <a:pPr marL="0" indent="85725" algn="ctr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場次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主題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談心人</a:t>
                      </a:r>
                      <a:endParaRPr lang="zh-TW" sz="1400" kern="10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725" indent="-85725"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參加</a:t>
                      </a:r>
                      <a:endParaRPr lang="en-US" altLang="zh-TW" sz="1400" kern="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85725" indent="-85725"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304800" indent="-304800" algn="ctr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第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一場</a:t>
                      </a:r>
                      <a:endParaRPr lang="en-US" altLang="zh-TW" sz="1400" kern="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04800" marR="0" indent="-3048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3/26(</a:t>
                      </a:r>
                      <a:r>
                        <a:rPr lang="zh-TW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二</a:t>
                      </a: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zh-TW" sz="1400" kern="100" dirty="0" smtClean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  <a:p>
                      <a:pPr marL="304800" indent="-304800" algn="ctr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12:00</a:t>
                      </a: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</a:t>
                      </a:r>
                    </a:p>
                    <a:p>
                      <a:pPr marL="304800" indent="-304800" algn="ctr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14:00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tabLst/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老外教授台灣行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～</a:t>
                      </a:r>
                      <a:endParaRPr lang="en-US" altLang="zh-TW" sz="1400" kern="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04800" indent="-304800" algn="l">
                        <a:spcAft>
                          <a:spcPts val="0"/>
                        </a:spcAft>
                      </a:pPr>
                      <a:r>
                        <a:rPr lang="zh-TW" alt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外國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教授談中外學生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alt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資工系  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希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家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炫老師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alt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應數系  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徐洪坤老師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alt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通識中心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越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建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東老師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725" indent="0" algn="l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45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304800" indent="-304800" algn="ctr"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第二場</a:t>
                      </a:r>
                      <a:endParaRPr lang="en-US" altLang="zh-TW" sz="1400" kern="100" dirty="0" smtClean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  <a:p>
                      <a:pPr marL="304800" marR="0" indent="-3048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>
                          <a:latin typeface="標楷體" pitchFamily="65" charset="-120"/>
                          <a:ea typeface="標楷體" pitchFamily="65" charset="-120"/>
                        </a:rPr>
                        <a:t>4/30</a:t>
                      </a: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二</a:t>
                      </a: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zh-TW" sz="1400" kern="100" dirty="0" smtClean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  <a:p>
                      <a:pPr marL="304800" indent="-304800" algn="ctr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marR="0" indent="-3048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12:00~</a:t>
                      </a:r>
                    </a:p>
                    <a:p>
                      <a:pPr marL="304800" marR="0" indent="-3048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14:00</a:t>
                      </a:r>
                      <a:endParaRPr lang="zh-TW" altLang="zh-TW" sz="1400" kern="100" dirty="0" smtClean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eaLnBrk="1" hangingPunct="1">
                        <a:buFont typeface="+mj-lt"/>
                        <a:buNone/>
                        <a:defRPr/>
                      </a:pPr>
                      <a:r>
                        <a:rPr lang="zh-TW" altLang="en-US" sz="1400" dirty="0" smtClean="0">
                          <a:latin typeface="標楷體" pitchFamily="65" charset="-120"/>
                          <a:ea typeface="標楷體" pitchFamily="65" charset="-120"/>
                        </a:rPr>
                        <a:t>學術教授業界通～</a:t>
                      </a:r>
                      <a:endParaRPr lang="en-US" altLang="zh-TW" sz="14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indent="0" algn="l" eaLnBrk="1" hangingPunct="1">
                        <a:buNone/>
                        <a:defRPr/>
                      </a:pPr>
                      <a:r>
                        <a:rPr lang="zh-TW" altLang="en-US" sz="1400" dirty="0" smtClean="0">
                          <a:latin typeface="標楷體" pitchFamily="65" charset="-120"/>
                          <a:ea typeface="標楷體" pitchFamily="65" charset="-120"/>
                        </a:rPr>
                        <a:t>  老師與老闆的雙重眼界</a:t>
                      </a:r>
                      <a:endParaRPr lang="en-US" altLang="zh-TW" sz="14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04800" indent="-304800" algn="l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財管系  鄭  義老師</a:t>
                      </a:r>
                      <a:endParaRPr lang="en-US" altLang="zh-TW" sz="1400" kern="100" dirty="0" smtClean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電機系  黃義佑老師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304800" indent="-304800" algn="ctr"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第三場</a:t>
                      </a:r>
                      <a:endParaRPr lang="en-US" altLang="zh-TW" sz="1400" kern="100" dirty="0" smtClean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  <a:p>
                      <a:pPr marL="304800" indent="-304800"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5</a:t>
                      </a:r>
                      <a:r>
                        <a:rPr lang="zh-TW" altLang="en-US" sz="14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月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marR="0" indent="-3048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12:00~</a:t>
                      </a:r>
                    </a:p>
                    <a:p>
                      <a:pPr marL="304800" marR="0" indent="-3048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14:00</a:t>
                      </a:r>
                      <a:endParaRPr lang="zh-TW" altLang="zh-TW" sz="1400" kern="100" dirty="0" smtClean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  <a:p>
                      <a:pPr marL="304800" indent="-304800" algn="ctr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eaLnBrk="1" hangingPunct="1">
                        <a:buFont typeface="+mj-lt"/>
                        <a:buNone/>
                        <a:defRPr/>
                      </a:pPr>
                      <a:r>
                        <a:rPr lang="zh-TW" altLang="en-US" sz="1400" dirty="0" smtClean="0">
                          <a:latin typeface="標楷體" pitchFamily="65" charset="-120"/>
                          <a:ea typeface="標楷體" pitchFamily="65" charset="-120"/>
                        </a:rPr>
                        <a:t>活出自己、擇善堅持～</a:t>
                      </a:r>
                      <a:endParaRPr lang="en-US" altLang="zh-TW" sz="14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indent="0" algn="l" eaLnBrk="1" hangingPunct="1">
                        <a:buNone/>
                        <a:defRPr/>
                      </a:pPr>
                      <a:r>
                        <a:rPr lang="zh-TW" altLang="en-US" sz="1400" dirty="0" smtClean="0">
                          <a:latin typeface="標楷體" pitchFamily="65" charset="-120"/>
                          <a:ea typeface="標楷體" pitchFamily="65" charset="-120"/>
                        </a:rPr>
                        <a:t>  風格獨具的麻辣鮮師</a:t>
                      </a:r>
                      <a:endParaRPr lang="en-US" altLang="zh-TW" sz="14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04800" indent="-304800" algn="l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7173" name="Picture 2" descr="C:\Documents and Settings\user\桌面\壓縮照片\101-2  與師長談心 (系列活動海報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340768"/>
            <a:ext cx="297956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1430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zh-TW" altLang="en-US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看電影學心理～黃昏電影院</a:t>
            </a:r>
            <a:r>
              <a:rPr lang="en-US" altLang="zh-TW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（</a:t>
            </a:r>
            <a:r>
              <a:rPr lang="zh-TW" altLang="en-US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心理疾患電影賞析）</a:t>
            </a:r>
            <a:endParaRPr lang="en-US" altLang="zh-TW" sz="2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58913576"/>
              </p:ext>
            </p:extLst>
          </p:nvPr>
        </p:nvGraphicFramePr>
        <p:xfrm>
          <a:off x="0" y="1484784"/>
          <a:ext cx="7380312" cy="3443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969"/>
                <a:gridCol w="883402"/>
                <a:gridCol w="1631557"/>
                <a:gridCol w="1006989"/>
                <a:gridCol w="1369275"/>
                <a:gridCol w="1080120"/>
              </a:tblGrid>
              <a:tr h="370840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看電影學心理</a:t>
                      </a:r>
                      <a:r>
                        <a:rPr kumimoji="0"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-</a:t>
                      </a:r>
                      <a:r>
                        <a:rPr kumimoji="0"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黃昏電影院系列之四～六</a:t>
                      </a:r>
                      <a:endParaRPr kumimoji="0" lang="zh-TW" altLang="zh-TW" sz="1400" b="1" kern="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zh-TW" sz="1400" b="1" kern="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421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電影名稱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內容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latin typeface="標楷體" pitchFamily="65" charset="-120"/>
                          <a:ea typeface="標楷體" pitchFamily="65" charset="-120"/>
                        </a:rPr>
                        <a:t>主講人</a:t>
                      </a:r>
                      <a:endParaRPr lang="zh-TW" sz="1400" kern="1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latin typeface="標楷體" pitchFamily="65" charset="-120"/>
                          <a:ea typeface="標楷體" pitchFamily="65" charset="-120"/>
                        </a:rPr>
                        <a:t>地點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1" kern="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參加人數</a:t>
                      </a:r>
                      <a:endParaRPr kumimoji="0" lang="zh-TW" altLang="zh-TW" sz="1400" b="1" kern="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304800" indent="-304800" algn="ctr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3</a:t>
                      </a: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/</a:t>
                      </a: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13(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三</a:t>
                      </a: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)</a:t>
                      </a:r>
                    </a:p>
                    <a:p>
                      <a:pPr marL="304800" marR="0" indent="-3048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30~17</a:t>
                      </a: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altLang="zh-TW" sz="1400" kern="1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火柴人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談強迫症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陳奕吟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實習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老師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L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宿舍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雨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樹藝文空間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5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04800" indent="-304800" algn="ctr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3</a:t>
                      </a: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/</a:t>
                      </a: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27(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三</a:t>
                      </a: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)</a:t>
                      </a:r>
                    </a:p>
                    <a:p>
                      <a:pPr marL="304800" marR="0" indent="-3048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30~17</a:t>
                      </a: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altLang="zh-TW" sz="1400" kern="1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美麗境界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談精神分裂症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鄭嘉蓁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實習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老師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L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宿舍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雨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樹藝文空間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3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04800" indent="-219075" algn="ctr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4</a:t>
                      </a: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/</a:t>
                      </a: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10(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三</a:t>
                      </a: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)</a:t>
                      </a:r>
                    </a:p>
                    <a:p>
                      <a:pPr marL="304800" marR="0" indent="-3048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30~17</a:t>
                      </a: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altLang="zh-TW" sz="1400" kern="1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從心開始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談創傷壓力症後群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陳奕吟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實習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老師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L</a:t>
                      </a: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棟宿舍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雨樹藝文空間</a:t>
                      </a:r>
                      <a:endParaRPr lang="zh-TW" altLang="zh-TW" sz="1400" kern="1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5</a:t>
                      </a:r>
                      <a:endParaRPr lang="zh-TW" altLang="zh-TW" sz="1400" kern="100" dirty="0" smtClean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  <a:p>
                      <a:endParaRPr lang="zh-TW" altLang="en-US" sz="1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5/1(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三</a:t>
                      </a:r>
                      <a:r>
                        <a:rPr lang="en-US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30~17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捉迷藏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談解離</a:t>
                      </a: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性人格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疾患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鄭嘉蓁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實習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老師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L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宿舍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雨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樹藝文空間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5/15(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三</a:t>
                      </a:r>
                      <a:r>
                        <a:rPr lang="en-US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30~17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致命</a:t>
                      </a: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的吸引力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談邊緣型人格疾患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陳奕吟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實習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老師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L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宿舍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雨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樹藝文空間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5/29(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三</a:t>
                      </a:r>
                      <a:r>
                        <a:rPr lang="en-US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30~17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記憶拼圖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談解離性失憶症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鄭嘉蓁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實習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老師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標楷體" pitchFamily="65" charset="-120"/>
                          <a:ea typeface="標楷體" pitchFamily="65" charset="-120"/>
                        </a:rPr>
                        <a:t>L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宿舍</a:t>
                      </a:r>
                      <a:endParaRPr lang="en-US" altLang="zh-TW" sz="1400" kern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latin typeface="標楷體" pitchFamily="65" charset="-120"/>
                          <a:ea typeface="標楷體" pitchFamily="65" charset="-120"/>
                        </a:rPr>
                        <a:t>雨</a:t>
                      </a:r>
                      <a:r>
                        <a:rPr lang="zh-TW" sz="1400" kern="0" dirty="0">
                          <a:latin typeface="標楷體" pitchFamily="65" charset="-120"/>
                          <a:ea typeface="標楷體" pitchFamily="65" charset="-120"/>
                        </a:rPr>
                        <a:t>樹藝文空間</a:t>
                      </a: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57762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59D3-911C-4E3A-802E-7DA1DF89564F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  <p:pic>
        <p:nvPicPr>
          <p:cNvPr id="8197" name="Picture 3" descr="C:\Documents and Settings\user\桌面\壓縮照片\黃昏電影院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3429000"/>
            <a:ext cx="2785094" cy="346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>
            <a:hlinkClick r:id="rId3" action="ppaction://hlinksldjump"/>
          </p:cNvPr>
          <p:cNvSpPr txBox="1"/>
          <p:nvPr/>
        </p:nvSpPr>
        <p:spPr>
          <a:xfrm>
            <a:off x="8244408" y="6309320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zh-TW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大家來找碴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～</a:t>
            </a:r>
            <a:r>
              <a:rPr lang="zh-TW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性別迷思澄清活動</a:t>
            </a:r>
            <a:endParaRPr lang="en-US" altLang="zh-TW" sz="3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242" name="文字版面配置區 2"/>
          <p:cNvSpPr>
            <a:spLocks noGrp="1"/>
          </p:cNvSpPr>
          <p:nvPr>
            <p:ph idx="1"/>
          </p:nvPr>
        </p:nvSpPr>
        <p:spPr>
          <a:xfrm>
            <a:off x="467544" y="1340768"/>
            <a:ext cx="5049837" cy="5112891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活動內容：</a:t>
            </a:r>
            <a:endParaRPr lang="en-US" altLang="zh-TW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276225" eaLnBrk="1" hangingPunct="1">
              <a:buFont typeface="+mj-lt"/>
              <a:buAutoNum type="arabicPeriod"/>
              <a:defRPr/>
            </a:pP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從生活中尋找涉及性別刻板印象、性別偏見或歧視之內容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標語、圖像、海報、環境設計、情境等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 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276225" eaLnBrk="1" hangingPunct="1">
              <a:buFont typeface="+mj-lt"/>
              <a:buAutoNum type="arabicPeriod"/>
              <a:defRPr/>
            </a:pP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拍成照片附上文字敘述說明，說明其中傳達的性別迷思、及提出正確之性別平等概念。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 eaLnBrk="1" hangingPunct="1">
              <a:buFont typeface="Arial" pitchFamily="34" charset="0"/>
              <a:buNone/>
              <a:defRPr/>
            </a:pP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對象：</a:t>
            </a:r>
            <a:endParaRPr lang="en-US" altLang="zh-TW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eaLnBrk="1" hangingPunct="1">
              <a:buFont typeface="Arial" pitchFamily="34" charset="0"/>
              <a:buNone/>
              <a:defRPr/>
            </a:pPr>
            <a:r>
              <a:rPr lang="zh-TW" altLang="en-US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中山大學全校學生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pitchFamily="34" charset="0"/>
              <a:buNone/>
              <a:defRPr/>
            </a:pP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獎勵方式：</a:t>
            </a:r>
          </a:p>
          <a:p>
            <a:pPr marL="457200" indent="-276225" eaLnBrk="1" hangingPunct="1">
              <a:buFont typeface="+mj-lt"/>
              <a:buAutoNum type="arabicPeriod"/>
              <a:defRPr/>
            </a:pP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選出５名優秀作品：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000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元獎金、獎狀一紙。</a:t>
            </a:r>
          </a:p>
          <a:p>
            <a:pPr marL="457200" indent="-276225" eaLnBrk="1" hangingPunct="1">
              <a:buFont typeface="+mj-lt"/>
              <a:buAutoNum type="arabicPeriod"/>
              <a:defRPr/>
            </a:pP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人氣獎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名：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600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元獎金、獎狀一紙。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None/>
              <a:defRPr/>
            </a:pPr>
            <a:r>
              <a:rPr lang="zh-TW" altLang="en-US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截止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日期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4/26</a:t>
            </a:r>
          </a:p>
          <a:p>
            <a:pPr marL="0" indent="0" eaLnBrk="1" hangingPunct="1">
              <a:buNone/>
              <a:defRPr/>
            </a:pPr>
            <a:r>
              <a:rPr lang="zh-TW" altLang="en-US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報名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人數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截至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4/19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共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None/>
              <a:defRPr/>
            </a:pPr>
            <a:endParaRPr lang="en-US" altLang="zh-TW" sz="2000" dirty="0" smtClean="0"/>
          </a:p>
        </p:txBody>
      </p:sp>
      <p:sp>
        <p:nvSpPr>
          <p:cNvPr id="757762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6B6E4-58D1-4FEE-968F-87D850A4967C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  <p:pic>
        <p:nvPicPr>
          <p:cNvPr id="9221" name="Picture 1" descr="D:\中山大學資料\輔導活動\1012\性平迷思活動海報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412776"/>
            <a:ext cx="3373438" cy="5081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>
            <a:hlinkClick r:id="rId3" action="ppaction://hlinksldjump"/>
          </p:cNvPr>
          <p:cNvSpPr txBox="1"/>
          <p:nvPr/>
        </p:nvSpPr>
        <p:spPr>
          <a:xfrm>
            <a:off x="8323981" y="6488668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rmAutofit/>
          </a:bodyPr>
          <a:lstStyle/>
          <a:p>
            <a:r>
              <a:rPr lang="en-US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人際</a:t>
            </a:r>
            <a:r>
              <a:rPr lang="en-US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Facebook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～人際成長團體</a:t>
            </a:r>
            <a:r>
              <a:rPr lang="en-US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！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600200"/>
            <a:ext cx="792088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zh-TW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人生的每個時刻、每分每秒，我們一直都活在「關係」中</a:t>
            </a:r>
          </a:p>
          <a:p>
            <a:pPr marL="0" indent="0">
              <a:buNone/>
            </a:pPr>
            <a:r>
              <a:rPr lang="zh-TW" altLang="zh-TW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我們時常用</a:t>
            </a:r>
            <a:r>
              <a:rPr lang="en-US" altLang="zh-TW" sz="2200" dirty="0" err="1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facebook</a:t>
            </a:r>
            <a:r>
              <a:rPr lang="zh-TW" altLang="zh-TW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聯繫感情，怎能不知真實世界的人際關係</a:t>
            </a:r>
          </a:p>
          <a:p>
            <a:pPr marL="0" indent="0">
              <a:buNone/>
            </a:pPr>
            <a:r>
              <a:rPr lang="zh-TW" altLang="zh-TW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你總是躲在網路背後默默的幫別人按讚嗎</a:t>
            </a:r>
            <a:r>
              <a:rPr lang="en-US" altLang="zh-TW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zh-TW" sz="2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你會不會也有「我想交到更多朋友，但確力不從心」的感覺</a:t>
            </a:r>
          </a:p>
          <a:p>
            <a:pPr marL="0" indent="0">
              <a:buNone/>
            </a:pPr>
            <a:r>
              <a:rPr lang="zh-TW" altLang="zh-TW" sz="2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歡迎加入人際關係成長團體，讓我們一起為關係努力</a:t>
            </a:r>
          </a:p>
          <a:p>
            <a:pPr marL="0" indent="0">
              <a:buNone/>
            </a:pPr>
            <a:r>
              <a:rPr lang="en-US" altLang="zh-TW" sz="23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 </a:t>
            </a:r>
            <a:r>
              <a:rPr lang="en-US" altLang="zh-TW" dirty="0"/>
              <a:t> </a:t>
            </a:r>
            <a:endParaRPr lang="zh-TW" altLang="zh-TW" dirty="0"/>
          </a:p>
          <a:p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團體時間</a:t>
            </a:r>
            <a:r>
              <a:rPr lang="en-US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:102</a:t>
            </a:r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6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3/14~5/16</a:t>
            </a:r>
            <a:r>
              <a:rPr lang="zh-TW" altLang="zh-TW" sz="26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2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每週四</a:t>
            </a:r>
            <a:r>
              <a:rPr lang="en-US" altLang="zh-TW" sz="22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18:30~20:30</a:t>
            </a:r>
            <a:r>
              <a:rPr lang="zh-TW" altLang="zh-TW" sz="22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，共</a:t>
            </a:r>
            <a:r>
              <a:rPr lang="en-US" altLang="zh-TW" sz="22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zh-TW" sz="22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次</a:t>
            </a:r>
            <a:endParaRPr lang="en-US" altLang="zh-TW" sz="22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6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地點</a:t>
            </a:r>
            <a:r>
              <a:rPr lang="en-US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國立中山大學行政大樓</a:t>
            </a:r>
            <a:r>
              <a:rPr lang="en-US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5004</a:t>
            </a:r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團體諮商室 </a:t>
            </a:r>
          </a:p>
          <a:p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參加對象</a:t>
            </a:r>
            <a:r>
              <a:rPr lang="en-US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中山大學全體大學生 </a:t>
            </a:r>
          </a:p>
          <a:p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參加人數</a:t>
            </a:r>
            <a:r>
              <a:rPr lang="en-US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:10~12</a:t>
            </a:r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人</a:t>
            </a:r>
            <a:r>
              <a:rPr lang="en-US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      </a:t>
            </a:r>
            <a:endParaRPr lang="zh-TW" altLang="zh-TW" sz="26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帶領者</a:t>
            </a:r>
            <a:r>
              <a:rPr lang="en-US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2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黃國彰、鄭嘉蓁 </a:t>
            </a:r>
            <a:endParaRPr lang="en-US" altLang="zh-TW" sz="26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活動已</a:t>
            </a:r>
            <a:r>
              <a:rPr lang="zh-TW" altLang="en-US" sz="28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進行</a:t>
            </a:r>
            <a:r>
              <a:rPr lang="en-US" altLang="zh-TW" sz="28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次共有</a:t>
            </a:r>
            <a:r>
              <a:rPr lang="en-US" altLang="zh-TW" sz="28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22</a:t>
            </a:r>
            <a:r>
              <a:rPr lang="zh-TW" altLang="en-US" sz="28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人次</a:t>
            </a:r>
            <a:r>
              <a:rPr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參與</a:t>
            </a:r>
            <a:r>
              <a:rPr lang="zh-TW" altLang="en-US" sz="28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6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zh-TW" sz="26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文字方塊 3">
            <a:hlinkClick r:id="rId2" action="ppaction://hlinksldjump"/>
          </p:cNvPr>
          <p:cNvSpPr txBox="1"/>
          <p:nvPr/>
        </p:nvSpPr>
        <p:spPr>
          <a:xfrm>
            <a:off x="7308304" y="6093296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90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344816" cy="940966"/>
          </a:xfrm>
        </p:spPr>
        <p:txBody>
          <a:bodyPr>
            <a:noAutofit/>
          </a:bodyPr>
          <a:lstStyle/>
          <a:p>
            <a:pPr algn="l"/>
            <a:r>
              <a:rPr lang="en-US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Face to face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非</a:t>
            </a:r>
            <a:r>
              <a:rPr lang="zh-TW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你不可</a:t>
            </a:r>
            <a:r>
              <a:rPr lang="en-US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!!  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zh-TW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研究生人際關係探索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團體</a:t>
            </a:r>
            <a:endParaRPr lang="zh-TW" altLang="en-US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556792"/>
            <a:ext cx="6624736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1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也許你想探索自己在親情、愛情、友情中的人際互動模式…</a:t>
            </a:r>
          </a:p>
          <a:p>
            <a:pPr marL="0" indent="0">
              <a:buNone/>
            </a:pPr>
            <a:r>
              <a:rPr lang="zh-TW" altLang="zh-TW" sz="1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或者你希望突破目前的人際現況，嘗試新的可能…</a:t>
            </a:r>
          </a:p>
          <a:p>
            <a:pPr marL="0" indent="0">
              <a:buNone/>
            </a:pPr>
            <a:r>
              <a:rPr lang="zh-TW" altLang="zh-TW" sz="1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也或許你在某些關係中總是受挫卻不明所以…</a:t>
            </a:r>
          </a:p>
          <a:p>
            <a:pPr marL="0" indent="0">
              <a:buNone/>
            </a:pPr>
            <a:r>
              <a:rPr lang="zh-TW" altLang="zh-TW" sz="1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如果你想對自己的人際關係做更進一步的瞭解，</a:t>
            </a:r>
          </a:p>
          <a:p>
            <a:pPr marL="0" indent="0">
              <a:buNone/>
            </a:pPr>
            <a:r>
              <a:rPr lang="zh-TW" altLang="zh-TW" sz="1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歡迎參加我們的團體，一起探索、一起學習，</a:t>
            </a:r>
          </a:p>
          <a:p>
            <a:pPr marL="0" indent="0">
              <a:buNone/>
            </a:pPr>
            <a:r>
              <a:rPr lang="zh-TW" altLang="zh-TW" sz="1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讓自己在充滿挑戰的學術之路上，能過得更加愉快與充實</a:t>
            </a:r>
            <a:r>
              <a:rPr lang="zh-TW" altLang="zh-TW" sz="1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！</a:t>
            </a:r>
            <a:endParaRPr lang="en-US" altLang="zh-TW" sz="1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zh-TW" sz="1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招募對象：本校在校碩、博士研究生</a:t>
            </a:r>
          </a:p>
          <a:p>
            <a:r>
              <a:rPr lang="zh-TW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招募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人數：</a:t>
            </a:r>
            <a:r>
              <a:rPr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6-8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人</a:t>
            </a:r>
          </a:p>
          <a:p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團體地點：</a:t>
            </a:r>
            <a:r>
              <a:rPr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L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棟宿舍團體諮商</a:t>
            </a:r>
            <a:r>
              <a:rPr lang="zh-TW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室</a:t>
            </a:r>
            <a:endParaRPr lang="en-US" altLang="zh-TW" sz="20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團體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27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日至</a:t>
            </a:r>
            <a:r>
              <a:rPr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29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日，每週</a:t>
            </a:r>
            <a:r>
              <a:rPr lang="zh-TW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三</a:t>
            </a:r>
            <a:endParaRPr lang="en-US" altLang="zh-TW" sz="20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           </a:t>
            </a:r>
            <a:r>
              <a:rPr lang="zh-TW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晚上</a:t>
            </a:r>
            <a:r>
              <a:rPr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6:30~8:30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，共</a:t>
            </a:r>
            <a:r>
              <a:rPr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次</a:t>
            </a:r>
            <a:endParaRPr lang="zh-TW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團體</a:t>
            </a:r>
            <a:r>
              <a:rPr lang="zh-TW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帶領者：宋心蕙、陳奕吟 輔導老師</a:t>
            </a:r>
          </a:p>
          <a:p>
            <a:r>
              <a:rPr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活動已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進行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次共有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人次參與。</a:t>
            </a:r>
            <a:endParaRPr lang="zh-TW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1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>
            <a:hlinkClick r:id="rId2" action="ppaction://hlinksldjump"/>
          </p:cNvPr>
          <p:cNvSpPr txBox="1"/>
          <p:nvPr/>
        </p:nvSpPr>
        <p:spPr>
          <a:xfrm>
            <a:off x="6516216" y="6277962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015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資源教室揪愛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LOGO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搞創意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選拔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比賽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651112"/>
            <a:ext cx="4824536" cy="4608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24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資源教室揪愛</a:t>
            </a:r>
            <a:r>
              <a:rPr lang="en-US" altLang="zh-TW" sz="24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LOGO</a:t>
            </a:r>
            <a:r>
              <a:rPr lang="zh-TW" altLang="en-US" sz="24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搞創意選拔比賽</a:t>
            </a:r>
            <a:r>
              <a:rPr lang="zh-TW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」，邀請中山大學全體學生，共同發想創意，創造一個最符合資源教室形象的</a:t>
            </a:r>
            <a:r>
              <a:rPr lang="en-US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LOGO</a:t>
            </a:r>
            <a:r>
              <a:rPr lang="zh-TW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，未來將運用此</a:t>
            </a:r>
            <a:r>
              <a:rPr lang="en-US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LOGO</a:t>
            </a:r>
            <a:r>
              <a:rPr lang="zh-TW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在各式廣告文宣上，希望藉此活動推廣資源教室的精神；並以此精神作為表徵，繼續為每一個明天努力！</a:t>
            </a:r>
            <a:endParaRPr lang="en-US" altLang="zh-TW" sz="24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61950" indent="-276225"/>
            <a:r>
              <a:rPr lang="zh-TW" altLang="en-US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徵件期間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日至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361950" indent="-276225"/>
            <a:r>
              <a:rPr lang="zh-TW" altLang="en-US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投稿作品共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件。</a:t>
            </a:r>
            <a:endParaRPr lang="en-US" altLang="zh-TW" sz="24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4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zh-TW" sz="24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 descr="384044_464642910276188_315029349_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1772816"/>
            <a:ext cx="3240080" cy="4968551"/>
          </a:xfrm>
          <a:prstGeom prst="rect">
            <a:avLst/>
          </a:prstGeom>
        </p:spPr>
      </p:pic>
      <p:sp>
        <p:nvSpPr>
          <p:cNvPr id="6" name="文字方塊 5">
            <a:hlinkClick r:id="rId3" action="ppaction://hlinksldjump"/>
          </p:cNvPr>
          <p:cNvSpPr txBox="1"/>
          <p:nvPr/>
        </p:nvSpPr>
        <p:spPr>
          <a:xfrm>
            <a:off x="4860032" y="6109642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/>
          </a:bodyPr>
          <a:lstStyle/>
          <a:p>
            <a:pPr marL="263525" lvl="0" indent="3175" algn="l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周</a:t>
            </a:r>
            <a:r>
              <a:rPr lang="zh-TW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大觀熱愛生命獎學金頒獎</a:t>
            </a:r>
            <a:r>
              <a:rPr lang="zh-TW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暨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</a:br>
            <a:r>
              <a:rPr lang="zh-TW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呼吸</a:t>
            </a:r>
            <a:r>
              <a:rPr lang="zh-TW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英雄張守德生命分享活動</a:t>
            </a:r>
            <a:endParaRPr lang="zh-TW" altLang="en-US" sz="32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10"/>
          <p:cNvSpPr txBox="1">
            <a:spLocks noGrp="1" noChangeArrowheads="1"/>
          </p:cNvSpPr>
          <p:nvPr>
            <p:ph idx="1"/>
          </p:nvPr>
        </p:nvSpPr>
        <p:spPr bwMode="auto">
          <a:xfrm>
            <a:off x="755576" y="1624413"/>
            <a:ext cx="468052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3525" indent="-263525">
              <a:spcBef>
                <a:spcPts val="0"/>
              </a:spcBef>
              <a:buClr>
                <a:srgbClr val="990000"/>
              </a:buClr>
              <a:buNone/>
              <a:defRPr/>
            </a:pP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5/3(</a:t>
            </a: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)14</a:t>
            </a: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00</a:t>
            </a: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16</a:t>
            </a: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00</a:t>
            </a:r>
          </a:p>
          <a:p>
            <a:pPr marL="263525" indent="-263525">
              <a:spcBef>
                <a:spcPts val="0"/>
              </a:spcBef>
              <a:buClr>
                <a:srgbClr val="990000"/>
              </a:buClr>
              <a:buNone/>
              <a:defRPr/>
            </a:pP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地點：理院國際會議廳</a:t>
            </a:r>
          </a:p>
          <a:p>
            <a:pPr marL="263525" indent="-263525">
              <a:spcBef>
                <a:spcPts val="0"/>
              </a:spcBef>
              <a:buClr>
                <a:srgbClr val="990000"/>
              </a:buClr>
              <a:buNone/>
              <a:defRPr/>
            </a:pPr>
            <a:r>
              <a:rPr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內容：</a:t>
            </a:r>
            <a:endParaRPr lang="en-US" altLang="zh-TW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542925" indent="-276225" algn="just">
              <a:buClr>
                <a:srgbClr val="990000"/>
              </a:buClr>
              <a:buNone/>
              <a:defRPr/>
            </a:pP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周大觀藝術銅雕合影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42925" indent="-276225" algn="just">
              <a:buClr>
                <a:srgbClr val="990000"/>
              </a:buClr>
              <a:buNone/>
              <a:defRPr/>
            </a:pP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播放本校獲獎學生劉普清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財管所碩班一年級肢體障礙重度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542925" indent="-276225" algn="just">
              <a:buClr>
                <a:srgbClr val="990000"/>
              </a:buClr>
              <a:buNone/>
              <a:defRPr/>
            </a:pP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林浩博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外文系四年級、亞斯柏格症輕度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生命分享影片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42925" indent="-276225" algn="just">
              <a:buClr>
                <a:srgbClr val="990000"/>
              </a:buClr>
              <a:buNone/>
              <a:defRPr/>
            </a:pP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頒發周大觀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2013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熱愛生命獎學金</a:t>
            </a:r>
          </a:p>
          <a:p>
            <a:pPr marL="542925" indent="-276225" algn="just">
              <a:buClr>
                <a:srgbClr val="990000"/>
              </a:buClr>
              <a:buNone/>
              <a:defRPr/>
            </a:pP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邀請校外人士呼吸英雄張守德生命分享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265113" lvl="0" indent="-176213" algn="just">
              <a:buClr>
                <a:srgbClr val="990000"/>
              </a:buClr>
              <a:defRPr/>
            </a:pPr>
            <a:endParaRPr lang="en-US" altLang="zh-TW" sz="2000" b="1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265113" indent="-176213" algn="just">
              <a:buClr>
                <a:srgbClr val="990000"/>
              </a:buClr>
              <a:defRPr/>
            </a:pPr>
            <a:endParaRPr lang="en-US" altLang="zh-TW" sz="20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5" name="圖片 1" descr="C:\Users\USER\AppData\Local\Microsoft\Windows\Temporary Internet Files\Content.Outlook\6SYV2EHR\2013周大觀熱愛生命頒獎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9634" y="332656"/>
            <a:ext cx="314436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1" descr="C:\Users\USER\AppData\Local\Microsoft\Windows\Temporary Internet Files\Content.Outlook\6SYV2EHR\2013周大觀熱愛生命頒獎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3422898"/>
            <a:ext cx="3144366" cy="3190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>
            <a:hlinkClick r:id="rId4" action="ppaction://hlinksldjump"/>
          </p:cNvPr>
          <p:cNvSpPr txBox="1"/>
          <p:nvPr/>
        </p:nvSpPr>
        <p:spPr>
          <a:xfrm>
            <a:off x="4716016" y="6056183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101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706090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陽光青年暨生命教育體驗週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628800"/>
            <a:ext cx="4248472" cy="4063749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活動日期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:102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5/7~10</a:t>
            </a:r>
          </a:p>
          <a:p>
            <a:r>
              <a:rPr lang="zh-TW" altLang="en-US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活動內容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628650" indent="-266700">
              <a:buFont typeface="+mj-lt"/>
              <a:buAutoNum type="arabicPeriod"/>
            </a:pP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生理回饋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檢測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28650" indent="-266700">
              <a:buFont typeface="+mj-lt"/>
              <a:buAutoNum type="arabicPeriod"/>
            </a:pP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沙箱遊戲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體驗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28650" indent="-266700">
              <a:buFont typeface="+mj-lt"/>
              <a:buAutoNum type="arabicPeriod"/>
            </a:pP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學習實現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治療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28650" indent="-266700">
              <a:buFont typeface="+mj-lt"/>
              <a:buAutoNum type="arabicPeriod"/>
            </a:pP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牌卡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探索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28650" indent="-266700">
              <a:buFont typeface="+mj-lt"/>
              <a:buAutoNum type="arabicPeriod"/>
            </a:pP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性別迷思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澄清澄清票選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28650" indent="-266700">
              <a:buFont typeface="+mj-lt"/>
              <a:buAutoNum type="arabicPeriod"/>
            </a:pP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資源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教室「</a:t>
            </a: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LOGO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搞創意」比賽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28650" indent="-266700">
              <a:buFont typeface="+mj-lt"/>
              <a:buAutoNum type="arabicPeriod"/>
            </a:pP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生命教育</a:t>
            </a:r>
            <a:r>
              <a:rPr lang="zh-TW" altLang="en-US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體驗</a:t>
            </a:r>
            <a:endParaRPr lang="en-US" altLang="zh-TW" sz="20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28650" indent="-266700">
              <a:buFont typeface="+mj-lt"/>
              <a:buAutoNum type="arabicPeriod"/>
            </a:pPr>
            <a:r>
              <a:rPr lang="zh-TW" altLang="en-US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身障義賣活動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7295" y="1434105"/>
            <a:ext cx="3600400" cy="5402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hlinkClick r:id="rId3" action="ppaction://hlinksldjump"/>
          </p:cNvPr>
          <p:cNvSpPr txBox="1"/>
          <p:nvPr/>
        </p:nvSpPr>
        <p:spPr>
          <a:xfrm>
            <a:off x="4355976" y="6076875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162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546032" cy="706438"/>
          </a:xfrm>
        </p:spPr>
        <p:txBody>
          <a:bodyPr>
            <a:normAutofit/>
          </a:bodyPr>
          <a:lstStyle/>
          <a:p>
            <a:pPr defTabSz="912813"/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學年度畢業典禮</a:t>
            </a:r>
          </a:p>
        </p:txBody>
      </p:sp>
      <p:sp>
        <p:nvSpPr>
          <p:cNvPr id="767021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9543F253-0A19-457E-AF54-A6BAB4601FF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 defTabSz="912813">
                <a:defRPr/>
              </a:pPr>
              <a:t>48</a:t>
            </a:fld>
            <a:endParaRPr lang="en-US" altLang="zh-TW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1224136"/>
          </a:xfrm>
        </p:spPr>
        <p:txBody>
          <a:bodyPr>
            <a:noAutofit/>
          </a:bodyPr>
          <a:lstStyle/>
          <a:p>
            <a:pPr lvl="0">
              <a:buFont typeface="+mj-ea"/>
              <a:buAutoNum type="ea1ChtPlain"/>
              <a:tabLst>
                <a:tab pos="485140" algn="l"/>
              </a:tabLst>
            </a:pPr>
            <a:r>
              <a:rPr lang="zh-TW" altLang="en-US" sz="2000" kern="1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000" kern="100" dirty="0" smtClean="0">
                <a:latin typeface="標楷體" pitchFamily="65" charset="-120"/>
                <a:ea typeface="標楷體" pitchFamily="65" charset="-120"/>
              </a:rPr>
              <a:t>典禮</a:t>
            </a:r>
            <a:r>
              <a:rPr lang="zh-TW" altLang="zh-TW" sz="2000" kern="100" dirty="0"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sz="2000" kern="100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000" kern="100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kern="100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zh-TW" sz="2000" kern="100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kern="100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zh-TW" sz="2000" kern="100" dirty="0"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altLang="zh-TW" sz="2000" kern="1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kern="100" dirty="0" smtClean="0">
                <a:latin typeface="標楷體" pitchFamily="65" charset="-120"/>
                <a:ea typeface="標楷體" pitchFamily="65" charset="-120"/>
              </a:rPr>
              <a:t>六</a:t>
            </a:r>
            <a:r>
              <a:rPr lang="en-US" altLang="zh-TW" sz="2000" kern="1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lvl="0" indent="0">
              <a:buNone/>
              <a:tabLst>
                <a:tab pos="485140" algn="l"/>
              </a:tabLst>
            </a:pPr>
            <a:r>
              <a:rPr lang="zh-TW" altLang="en-US" sz="2000" kern="100" dirty="0" smtClean="0">
                <a:latin typeface="標楷體" pitchFamily="65" charset="-120"/>
                <a:ea typeface="標楷體" pitchFamily="65" charset="-120"/>
              </a:rPr>
              <a:t>二、典禮場地</a:t>
            </a:r>
            <a:r>
              <a:rPr lang="zh-TW" altLang="zh-TW" sz="2000" kern="1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2000" kern="100" dirty="0" smtClean="0">
                <a:latin typeface="標楷體" pitchFamily="65" charset="-120"/>
                <a:ea typeface="標楷體" pitchFamily="65" charset="-120"/>
              </a:rPr>
              <a:t>逸仙館</a:t>
            </a:r>
            <a:endParaRPr lang="zh-TW" altLang="zh-TW" sz="2000" kern="100" dirty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  <a:tabLst>
                <a:tab pos="485140" algn="l"/>
              </a:tabLst>
            </a:pPr>
            <a:r>
              <a:rPr lang="zh-TW" altLang="en-US" sz="2000" kern="100" dirty="0" smtClean="0">
                <a:latin typeface="標楷體" pitchFamily="65" charset="-120"/>
                <a:ea typeface="標楷體" pitchFamily="65" charset="-120"/>
              </a:rPr>
              <a:t>三、</a:t>
            </a:r>
            <a:r>
              <a:rPr lang="zh-TW" altLang="zh-TW" sz="2000" kern="100" dirty="0" smtClean="0">
                <a:latin typeface="標楷體" pitchFamily="65" charset="-120"/>
                <a:ea typeface="標楷體" pitchFamily="65" charset="-120"/>
              </a:rPr>
              <a:t>授</a:t>
            </a:r>
            <a:r>
              <a:rPr lang="zh-TW" altLang="zh-TW" sz="2000" kern="100" dirty="0">
                <a:latin typeface="標楷體" pitchFamily="65" charset="-120"/>
                <a:ea typeface="標楷體" pitchFamily="65" charset="-120"/>
              </a:rPr>
              <a:t>證方式</a:t>
            </a:r>
            <a:r>
              <a:rPr lang="zh-TW" altLang="zh-TW" sz="2000" kern="100" dirty="0" smtClean="0">
                <a:latin typeface="標楷體" pitchFamily="65" charset="-120"/>
                <a:ea typeface="標楷體" pitchFamily="65" charset="-120"/>
              </a:rPr>
              <a:t>：博士</a:t>
            </a:r>
            <a:r>
              <a:rPr lang="zh-TW" altLang="zh-TW" sz="2000" kern="100" dirty="0">
                <a:latin typeface="標楷體" pitchFamily="65" charset="-120"/>
                <a:ea typeface="標楷體" pitchFamily="65" charset="-120"/>
              </a:rPr>
              <a:t>班一一授證</a:t>
            </a:r>
            <a:r>
              <a:rPr lang="zh-TW" altLang="zh-TW" sz="2000" kern="100" dirty="0" smtClean="0">
                <a:latin typeface="標楷體" pitchFamily="65" charset="-120"/>
                <a:ea typeface="標楷體" pitchFamily="65" charset="-120"/>
              </a:rPr>
              <a:t>、碩士</a:t>
            </a:r>
            <a:r>
              <a:rPr lang="zh-TW" altLang="zh-TW" sz="2000" kern="100" dirty="0">
                <a:latin typeface="標楷體" pitchFamily="65" charset="-120"/>
                <a:ea typeface="標楷體" pitchFamily="65" charset="-120"/>
              </a:rPr>
              <a:t>及大學部</a:t>
            </a:r>
            <a:r>
              <a:rPr lang="zh-TW" altLang="zh-TW" sz="2000" kern="100" dirty="0" smtClean="0">
                <a:latin typeface="標楷體" pitchFamily="65" charset="-120"/>
                <a:ea typeface="標楷體" pitchFamily="65" charset="-120"/>
              </a:rPr>
              <a:t>畢業</a:t>
            </a:r>
            <a:r>
              <a:rPr lang="zh-TW" altLang="zh-TW" sz="2000" kern="100" dirty="0" smtClean="0">
                <a:latin typeface="標楷體" pitchFamily="65" charset="-120"/>
                <a:ea typeface="標楷體" pitchFamily="65" charset="-120"/>
                <a:cs typeface="Times New Roman"/>
              </a:rPr>
              <a:t>生</a:t>
            </a:r>
            <a:r>
              <a:rPr lang="zh-TW" altLang="zh-TW" sz="2000" kern="100" dirty="0">
                <a:latin typeface="標楷體" pitchFamily="65" charset="-120"/>
                <a:ea typeface="標楷體" pitchFamily="65" charset="-120"/>
                <a:cs typeface="Times New Roman"/>
              </a:rPr>
              <a:t>採代表授</a:t>
            </a:r>
            <a:r>
              <a:rPr lang="zh-TW" altLang="zh-TW" sz="2000" kern="100" dirty="0" smtClean="0">
                <a:latin typeface="標楷體" pitchFamily="65" charset="-120"/>
                <a:ea typeface="標楷體" pitchFamily="65" charset="-120"/>
                <a:cs typeface="Times New Roman"/>
              </a:rPr>
              <a:t>證</a:t>
            </a:r>
            <a:r>
              <a:rPr lang="zh-TW" altLang="en-US" sz="2000" kern="100" dirty="0" smtClean="0">
                <a:latin typeface="標楷體" pitchFamily="65" charset="-120"/>
                <a:ea typeface="標楷體" pitchFamily="65" charset="-120"/>
                <a:cs typeface="Times New Roman"/>
              </a:rPr>
              <a:t>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39075"/>
              </p:ext>
            </p:extLst>
          </p:nvPr>
        </p:nvGraphicFramePr>
        <p:xfrm>
          <a:off x="1691680" y="2561456"/>
          <a:ext cx="4968552" cy="40358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65344"/>
                <a:gridCol w="1199070"/>
                <a:gridCol w="2404138"/>
              </a:tblGrid>
              <a:tr h="3180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場次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學院</a:t>
                      </a:r>
                      <a:endParaRPr lang="zh-TW" sz="12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/>
                </a:tc>
              </a:tr>
              <a:tr h="1845680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第一場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海科院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理學院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管學院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sz="18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進場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08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30-09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00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2.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畢業典禮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09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00-10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3.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與校長合照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10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30-11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/>
                </a:tc>
              </a:tr>
              <a:tr h="1872208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第二場</a:t>
                      </a:r>
                      <a:endParaRPr lang="zh-TW" sz="12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文學院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社科院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工學院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sz="18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進場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13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00-13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2.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畢業典禮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13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30-15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00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3.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與校長合照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15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00-16</a:t>
                      </a: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00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文字方塊 5">
            <a:hlinkClick r:id="rId2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642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系學會之管理問題</a:t>
            </a:r>
            <a:endParaRPr lang="en-US" altLang="zh-TW" sz="32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219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971600" y="1556792"/>
            <a:ext cx="7416824" cy="445395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本學期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月份發現系學會學生透過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FB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幫夜店宣傳、發放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VIP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券，該系助教關心學生此問題，已請學生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撤下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宣傳，並繳出所有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VIP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券。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提醒各系協助注意系學會之運作，避免成為夜店宣傳之管道；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請導師協助提醒學生注意生活安排。</a:t>
            </a:r>
          </a:p>
        </p:txBody>
      </p:sp>
    </p:spTree>
    <p:extLst>
      <p:ext uri="{BB962C8B-B14F-4D97-AF65-F5344CB8AC3E}">
        <p14:creationId xmlns:p14="http://schemas.microsoft.com/office/powerpoint/2010/main" val="33648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06438"/>
          </a:xfrm>
        </p:spPr>
        <p:txBody>
          <a:bodyPr>
            <a:normAutofit/>
          </a:bodyPr>
          <a:lstStyle/>
          <a:p>
            <a:pPr algn="l" defTabSz="912813"/>
            <a:r>
              <a:rPr lang="zh-TW" altLang="en-US" sz="36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寒假迄今已辦理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活動</a:t>
            </a:r>
          </a:p>
        </p:txBody>
      </p:sp>
      <p:graphicFrame>
        <p:nvGraphicFramePr>
          <p:cNvPr id="767041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78808"/>
              </p:ext>
            </p:extLst>
          </p:nvPr>
        </p:nvGraphicFramePr>
        <p:xfrm>
          <a:off x="179512" y="692696"/>
          <a:ext cx="8928992" cy="612068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026227"/>
                <a:gridCol w="1150361"/>
                <a:gridCol w="1058115"/>
                <a:gridCol w="1029993"/>
                <a:gridCol w="2664296"/>
              </a:tblGrid>
              <a:tr h="35840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辦理時間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主辦單位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參加人數</a:t>
                      </a: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039225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學年</a:t>
                      </a:r>
                      <a:r>
                        <a:rPr lang="zh-TW" altLang="en-US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度新生</a:t>
                      </a:r>
                      <a:r>
                        <a:rPr lang="zh-TW" altLang="zh-TW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「榮譽宿舍」</a:t>
                      </a:r>
                      <a:r>
                        <a:rPr lang="zh-TW" altLang="en-US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申請（配合大學部</a:t>
                      </a:r>
                      <a:r>
                        <a:rPr lang="en-US" altLang="zh-TW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103</a:t>
                      </a:r>
                      <a:r>
                        <a:rPr lang="zh-TW" altLang="en-US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、</a:t>
                      </a:r>
                      <a:r>
                        <a:rPr lang="en-US" altLang="zh-TW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104</a:t>
                      </a:r>
                      <a:r>
                        <a:rPr lang="zh-TW" altLang="en-US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級學生住宿申請）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標楷體" pitchFamily="65" charset="-120"/>
                          <a:ea typeface="標楷體" pitchFamily="65" charset="-120"/>
                        </a:rPr>
                        <a:t>3/6~3/20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生輔組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宿服中心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進行中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039225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2013</a:t>
                      </a: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企業徵才說明會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3/01~3/29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1755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039225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學年度第</a:t>
                      </a: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學期</a:t>
                      </a:r>
                      <a:endParaRPr lang="en-US" altLang="zh-TW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資源教室期初會議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3/6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297124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我的愛情，法律管得著嗎 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講師：林夙慧律師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標楷體" pitchFamily="65" charset="-120"/>
                          <a:ea typeface="標楷體" pitchFamily="65" charset="-120"/>
                        </a:rPr>
                        <a:t>3/6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120</a:t>
                      </a:r>
                      <a:endParaRPr kumimoji="0" lang="zh-TW" alt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19798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希望天使服務隊期初志工訓練活動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3/06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57</a:t>
                      </a:r>
                      <a:endParaRPr kumimoji="0" lang="zh-TW" alt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</a:tbl>
          </a:graphicData>
        </a:graphic>
      </p:graphicFrame>
      <p:sp>
        <p:nvSpPr>
          <p:cNvPr id="767021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345614AA-53C9-460A-921A-0CBD35C30334}" type="slidenum">
              <a:rPr lang="zh-TW" altLang="en-US"/>
              <a:pPr defTabSz="912813">
                <a:defRPr/>
              </a:pPr>
              <a:t>5</a:t>
            </a:fld>
            <a:endParaRPr lang="en-US" altLang="zh-TW" dirty="0"/>
          </a:p>
        </p:txBody>
      </p:sp>
      <p:grpSp>
        <p:nvGrpSpPr>
          <p:cNvPr id="2" name="群組 17"/>
          <p:cNvGrpSpPr/>
          <p:nvPr/>
        </p:nvGrpSpPr>
        <p:grpSpPr>
          <a:xfrm>
            <a:off x="6475348" y="4583572"/>
            <a:ext cx="2619709" cy="1008112"/>
            <a:chOff x="6516216" y="2580430"/>
            <a:chExt cx="2667334" cy="982317"/>
          </a:xfrm>
        </p:grpSpPr>
        <p:pic>
          <p:nvPicPr>
            <p:cNvPr id="4132" name="Picture 2" descr="C:\Documents and Settings\user\桌面\壓縮照片\IMG_2294.JP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8751" y="2619374"/>
              <a:ext cx="1274799" cy="943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33" name="Picture 3" descr="C:\Documents and Settings\user\桌面\壓縮照片\IMG_2318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2580430"/>
              <a:ext cx="1294066" cy="956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群組 18"/>
          <p:cNvGrpSpPr/>
          <p:nvPr/>
        </p:nvGrpSpPr>
        <p:grpSpPr>
          <a:xfrm>
            <a:off x="6496845" y="3352233"/>
            <a:ext cx="2561107" cy="966509"/>
            <a:chOff x="6573681" y="1431769"/>
            <a:chExt cx="2591631" cy="1087734"/>
          </a:xfrm>
        </p:grpSpPr>
        <p:pic>
          <p:nvPicPr>
            <p:cNvPr id="11" name="圖片 10" descr="DSC08626.JP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73681" y="1439380"/>
              <a:ext cx="1296144" cy="1080123"/>
            </a:xfrm>
            <a:prstGeom prst="rect">
              <a:avLst/>
            </a:prstGeom>
          </p:spPr>
        </p:pic>
        <p:pic>
          <p:nvPicPr>
            <p:cNvPr id="12" name="圖片 11" descr="DSC08603.JP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37682" y="1431769"/>
              <a:ext cx="1227630" cy="1023027"/>
            </a:xfrm>
            <a:prstGeom prst="rect">
              <a:avLst/>
            </a:prstGeom>
          </p:spPr>
        </p:pic>
      </p:grpSp>
      <p:grpSp>
        <p:nvGrpSpPr>
          <p:cNvPr id="4" name="群組 14"/>
          <p:cNvGrpSpPr/>
          <p:nvPr/>
        </p:nvGrpSpPr>
        <p:grpSpPr>
          <a:xfrm>
            <a:off x="6444208" y="5781130"/>
            <a:ext cx="2579414" cy="1076870"/>
            <a:chOff x="6524253" y="3806577"/>
            <a:chExt cx="2627039" cy="1076870"/>
          </a:xfrm>
        </p:grpSpPr>
        <p:pic>
          <p:nvPicPr>
            <p:cNvPr id="16" name="圖片 15" descr="DSC04577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4253" y="3806577"/>
              <a:ext cx="1292242" cy="10768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圖片 16" descr="DSC0458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5" y="3830960"/>
              <a:ext cx="1194917" cy="1038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2276872"/>
            <a:ext cx="1290076" cy="967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7758" y="2276872"/>
            <a:ext cx="1306242" cy="984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6" y="1268760"/>
            <a:ext cx="1320966" cy="871141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034" y="1268760"/>
            <a:ext cx="1320966" cy="87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5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體衛組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58787" name="文字版面配置區 2"/>
          <p:cNvSpPr>
            <a:spLocks noGrp="1"/>
          </p:cNvSpPr>
          <p:nvPr>
            <p:ph idx="1"/>
          </p:nvPr>
        </p:nvSpPr>
        <p:spPr>
          <a:xfrm>
            <a:off x="1403648" y="1412776"/>
            <a:ext cx="5616624" cy="4525963"/>
          </a:xfrm>
        </p:spPr>
        <p:txBody>
          <a:bodyPr rtlCol="0">
            <a:normAutofit/>
          </a:bodyPr>
          <a:lstStyle/>
          <a:p>
            <a:pPr marL="452438" indent="0" algn="ctr" defTabSz="912813" eaLnBrk="1" fontAlgn="auto" hangingPunct="1">
              <a:spcBef>
                <a:spcPts val="1200"/>
              </a:spcBef>
              <a:spcAft>
                <a:spcPts val="0"/>
              </a:spcAft>
              <a:buNone/>
              <a:tabLst>
                <a:tab pos="3136900" algn="l"/>
              </a:tabLst>
              <a:defRPr/>
            </a:pPr>
            <a:endParaRPr lang="en-US" altLang="zh-TW" sz="2800" dirty="0" smtClean="0">
              <a:latin typeface="標楷體" pitchFamily="65" charset="-120"/>
              <a:ea typeface="標楷體" pitchFamily="65" charset="-120"/>
              <a:hlinkClick r:id="" action="ppaction://noaction"/>
            </a:endParaRPr>
          </a:p>
          <a:p>
            <a:pPr marL="985838" indent="-533400" defTabSz="912813" eaLnBrk="1" fontAlgn="auto" hangingPunct="1">
              <a:spcBef>
                <a:spcPts val="1200"/>
              </a:spcBef>
              <a:spcAft>
                <a:spcPts val="0"/>
              </a:spcAft>
              <a:tabLst>
                <a:tab pos="3136900" algn="l"/>
              </a:tabLst>
              <a:defRPr/>
            </a:pPr>
            <a:r>
              <a:rPr lang="zh-TW" altLang="en-US" sz="28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體育業務</a:t>
            </a:r>
            <a:endParaRPr lang="en-US" altLang="zh-TW" sz="2800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hlinkClick r:id="" action="ppaction://noaction"/>
            </a:endParaRPr>
          </a:p>
          <a:p>
            <a:pPr marL="985838" indent="-533400" defTabSz="912813" eaLnBrk="1" fontAlgn="auto" hangingPunct="1">
              <a:spcBef>
                <a:spcPts val="1200"/>
              </a:spcBef>
              <a:spcAft>
                <a:spcPts val="0"/>
              </a:spcAft>
              <a:tabLst>
                <a:tab pos="3136900" algn="l"/>
              </a:tabLst>
              <a:defRPr/>
            </a:pPr>
            <a:r>
              <a:rPr lang="zh-TW" altLang="en-US" sz="28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體育賽事</a:t>
            </a:r>
            <a:endParaRPr lang="en-US" altLang="zh-TW" sz="2800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hlinkClick r:id="" action="ppaction://noaction"/>
            </a:endParaRPr>
          </a:p>
          <a:p>
            <a:pPr marL="985838" indent="-533400" defTabSz="912813">
              <a:spcBef>
                <a:spcPts val="1200"/>
              </a:spcBef>
              <a:tabLst>
                <a:tab pos="3136900" algn="l"/>
              </a:tabLst>
              <a:defRPr/>
            </a:pPr>
            <a:r>
              <a:rPr lang="zh-TW" altLang="en-US" sz="2800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體育推展</a:t>
            </a:r>
            <a:r>
              <a:rPr lang="zh-TW" altLang="en-US" sz="28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活動</a:t>
            </a:r>
            <a:endParaRPr lang="en-US" altLang="zh-TW" sz="2800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985838" indent="-533400" defTabSz="912813">
              <a:spcBef>
                <a:spcPts val="1200"/>
              </a:spcBef>
              <a:tabLst>
                <a:tab pos="3136900" algn="l"/>
              </a:tabLst>
              <a:defRPr/>
            </a:pPr>
            <a:r>
              <a:rPr lang="zh-TW" altLang="en-US" sz="2800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衛生</a:t>
            </a:r>
            <a:r>
              <a:rPr lang="zh-TW" altLang="en-US" sz="2800" u="sng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保健</a:t>
            </a:r>
            <a:endParaRPr lang="en-US" altLang="zh-TW" sz="2800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985838" indent="-533400" defTabSz="912813">
              <a:spcBef>
                <a:spcPts val="1200"/>
              </a:spcBef>
              <a:tabLst>
                <a:tab pos="3136900" algn="l"/>
              </a:tabLst>
              <a:defRPr/>
            </a:pPr>
            <a:endParaRPr lang="en-US" altLang="zh-TW" sz="2800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985838" indent="-533400" defTabSz="912813">
              <a:spcBef>
                <a:spcPts val="1200"/>
              </a:spcBef>
              <a:tabLst>
                <a:tab pos="3136900" algn="l"/>
              </a:tabLst>
              <a:defRPr/>
            </a:pPr>
            <a:endParaRPr lang="en-US" altLang="zh-TW" sz="2800" u="sng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58785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2B7CE0CE-786C-4DFE-8C11-39F24CA106F8}" type="slidenum">
              <a:rPr lang="zh-TW" altLang="en-US"/>
              <a:pPr defTabSz="912813">
                <a:defRPr/>
              </a:pPr>
              <a:t>50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356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99592" y="2420888"/>
            <a:ext cx="6768752" cy="2990063"/>
          </a:xfrm>
        </p:spPr>
        <p:txBody>
          <a:bodyPr>
            <a:normAutofit/>
          </a:bodyPr>
          <a:lstStyle/>
          <a:p>
            <a:pPr lvl="0" algn="l">
              <a:spcBef>
                <a:spcPts val="2400"/>
              </a:spcBef>
              <a:spcAft>
                <a:spcPts val="3000"/>
              </a:spcAft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)101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學年度上學期「運動績優升學輔導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入學生」課業輔導申請人數共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17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人、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申請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19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門課程，除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人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門課（分別為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微積分、微積分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、西洋戲劇史、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電子學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）未通過外，其餘成績均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及格，課業輔導資料統計如附表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620688"/>
            <a:ext cx="6336704" cy="72008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zh-TW" altLang="zh-TW" sz="3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運動績優生課業輔導資料統計</a:t>
            </a:r>
            <a:endParaRPr lang="zh-TW" altLang="en-US" sz="3600" b="1" dirty="0">
              <a:solidFill>
                <a:schemeClr val="tx1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39552" y="1556793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一、體育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業務</a:t>
            </a:r>
            <a:endParaRPr lang="zh-TW" altLang="zh-TW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740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6499721"/>
              </p:ext>
            </p:extLst>
          </p:nvPr>
        </p:nvGraphicFramePr>
        <p:xfrm>
          <a:off x="179455" y="1484784"/>
          <a:ext cx="8736961" cy="4248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"/>
                <a:gridCol w="792088"/>
                <a:gridCol w="720080"/>
                <a:gridCol w="720080"/>
                <a:gridCol w="792088"/>
                <a:gridCol w="720080"/>
                <a:gridCol w="936104"/>
                <a:gridCol w="792088"/>
                <a:gridCol w="720080"/>
                <a:gridCol w="816081"/>
                <a:gridCol w="936104"/>
              </a:tblGrid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所屬年度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96</a:t>
                      </a:r>
                      <a:r>
                        <a:rPr lang="zh-TW" sz="2000" kern="0" dirty="0">
                          <a:effectLst/>
                        </a:rPr>
                        <a:t>上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96</a:t>
                      </a:r>
                      <a:r>
                        <a:rPr lang="zh-TW" sz="2000" kern="0" dirty="0">
                          <a:effectLst/>
                        </a:rPr>
                        <a:t>下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97</a:t>
                      </a:r>
                      <a:r>
                        <a:rPr lang="zh-TW" sz="2000" kern="0" dirty="0">
                          <a:effectLst/>
                        </a:rPr>
                        <a:t>上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97</a:t>
                      </a:r>
                      <a:r>
                        <a:rPr lang="zh-TW" sz="2000" kern="0" dirty="0">
                          <a:effectLst/>
                        </a:rPr>
                        <a:t>下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98</a:t>
                      </a:r>
                      <a:r>
                        <a:rPr lang="zh-TW" sz="2000" kern="0" dirty="0">
                          <a:effectLst/>
                        </a:rPr>
                        <a:t>上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98</a:t>
                      </a:r>
                      <a:r>
                        <a:rPr lang="zh-TW" sz="2000" kern="0" dirty="0">
                          <a:effectLst/>
                        </a:rPr>
                        <a:t>下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99</a:t>
                      </a:r>
                      <a:r>
                        <a:rPr lang="zh-TW" sz="2000" kern="0" dirty="0">
                          <a:effectLst/>
                        </a:rPr>
                        <a:t>上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100</a:t>
                      </a:r>
                      <a:r>
                        <a:rPr lang="zh-TW" altLang="en-US" sz="2000" kern="100" dirty="0" smtClean="0">
                          <a:effectLst/>
                          <a:latin typeface="Times New Roman"/>
                          <a:ea typeface="新細明體"/>
                        </a:rPr>
                        <a:t>上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+mn-ea"/>
                        </a:rPr>
                        <a:t>100</a:t>
                      </a:r>
                      <a:r>
                        <a:rPr lang="zh-TW" altLang="en-US" sz="2000" kern="100" dirty="0" smtClean="0">
                          <a:effectLst/>
                          <a:latin typeface="Times New Roman"/>
                          <a:ea typeface="+mn-ea"/>
                        </a:rPr>
                        <a:t>下</a:t>
                      </a:r>
                      <a:endParaRPr lang="zh-TW" altLang="zh-TW" sz="2000" kern="100" dirty="0" smtClean="0">
                        <a:effectLst/>
                        <a:latin typeface="Times New Roman"/>
                        <a:ea typeface="+mn-ea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+mn-ea"/>
                        </a:rPr>
                        <a:t>101</a:t>
                      </a:r>
                      <a:r>
                        <a:rPr lang="zh-TW" altLang="en-US" sz="2000" kern="100" dirty="0" smtClean="0">
                          <a:effectLst/>
                          <a:latin typeface="Times New Roman"/>
                          <a:ea typeface="+mn-ea"/>
                        </a:rPr>
                        <a:t>上</a:t>
                      </a:r>
                      <a:endParaRPr lang="zh-TW" altLang="zh-TW" sz="2000" kern="100" dirty="0" smtClean="0">
                        <a:effectLst/>
                        <a:latin typeface="Times New Roman"/>
                        <a:ea typeface="+mn-ea"/>
                      </a:endParaRPr>
                    </a:p>
                  </a:txBody>
                  <a:tcPr marL="17780" marR="177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申請人數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5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7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8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11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7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13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5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12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17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0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申請</a:t>
                      </a:r>
                      <a:r>
                        <a:rPr lang="zh-TW" sz="2000" kern="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課程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5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10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10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11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7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13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5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13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19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通過課程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3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6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5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6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6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7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9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4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6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新細明體"/>
                        </a:rPr>
                        <a:t>15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通過比例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60.0%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60.0%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55.6%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60.0%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54.5%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100.0%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</a:rPr>
                        <a:t>69.2%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0" dirty="0" smtClean="0">
                          <a:effectLst/>
                        </a:rPr>
                        <a:t>80.0%</a:t>
                      </a:r>
                      <a:endParaRPr lang="zh-TW" altLang="zh-TW" sz="2000" kern="100" dirty="0" smtClean="0">
                        <a:effectLst/>
                        <a:latin typeface="Times New Roman"/>
                        <a:ea typeface="+mn-ea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+mn-ea"/>
                        </a:rPr>
                        <a:t>46.2%</a:t>
                      </a:r>
                      <a:endParaRPr lang="zh-TW" altLang="zh-TW" sz="2000" kern="100" dirty="0" smtClean="0">
                        <a:effectLst/>
                        <a:latin typeface="Times New Roman"/>
                        <a:ea typeface="+mn-ea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/>
                          <a:ea typeface="+mn-ea"/>
                        </a:rPr>
                        <a:t>78.95%</a:t>
                      </a:r>
                      <a:endParaRPr lang="zh-TW" altLang="zh-TW" sz="2000" kern="100" dirty="0" smtClean="0">
                        <a:effectLst/>
                        <a:latin typeface="Times New Roman"/>
                        <a:ea typeface="+mn-ea"/>
                      </a:endParaRPr>
                    </a:p>
                  </a:txBody>
                  <a:tcPr marL="17780" marR="177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6416" y="2636912"/>
            <a:ext cx="1224136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115616" y="476672"/>
            <a:ext cx="6853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運動績優生課業輔導資料統計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66734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793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D310D328-84FC-4594-9107-26C1397D25F2}" type="slidenum">
              <a:rPr lang="zh-TW" altLang="en-US"/>
              <a:pPr defTabSz="912813">
                <a:defRPr/>
              </a:pPr>
              <a:t>53</a:t>
            </a:fld>
            <a:endParaRPr lang="en-US" altLang="zh-TW"/>
          </a:p>
        </p:txBody>
      </p:sp>
      <p:sp>
        <p:nvSpPr>
          <p:cNvPr id="3" name="文字方塊 2"/>
          <p:cNvSpPr txBox="1"/>
          <p:nvPr/>
        </p:nvSpPr>
        <p:spPr>
          <a:xfrm>
            <a:off x="683568" y="332656"/>
            <a:ext cx="74888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)101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學年度（下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學期「運動績優升學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輔導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入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學生」課業輔導案，並於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日公告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核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准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，經本組審核核准同學共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位名單如下：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027760"/>
              </p:ext>
            </p:extLst>
          </p:nvPr>
        </p:nvGraphicFramePr>
        <p:xfrm>
          <a:off x="2051720" y="1700808"/>
          <a:ext cx="4248472" cy="45720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02136"/>
                <a:gridCol w="992800"/>
                <a:gridCol w="1068756"/>
                <a:gridCol w="1284780"/>
              </a:tblGrid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序號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姓</a:t>
                      </a:r>
                      <a:r>
                        <a:rPr lang="en-US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系級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運動項目</a:t>
                      </a:r>
                      <a:endParaRPr lang="zh-TW" altLang="zh-TW" sz="20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羅紹綺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化學系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網球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麥 克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物理系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帆船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廖靖宜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外文系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桌球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謝沛樺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企管系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游泳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陳書涵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企管系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桌球</a:t>
                      </a:r>
                      <a:endParaRPr lang="zh-TW" altLang="zh-TW" sz="20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黃耀賢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海工系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男排</a:t>
                      </a:r>
                      <a:endParaRPr lang="zh-TW" altLang="zh-TW" sz="20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曹媛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財管系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女排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周恬羽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企管系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競速溜冰</a:t>
                      </a:r>
                      <a:endParaRPr lang="zh-TW" altLang="zh-TW" sz="20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劉燊鴻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劇藝系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現代五項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洪偉馨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劇藝系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女排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蔡詠名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財管系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男排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郭哲維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財管系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曲棍球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鄭開太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生科系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帆船</a:t>
                      </a:r>
                      <a:endParaRPr lang="zh-TW" altLang="zh-TW" sz="20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endParaRPr lang="zh-TW" sz="20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紀宛妏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政經系</a:t>
                      </a:r>
                      <a:endParaRPr lang="zh-TW" sz="20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游泳</a:t>
                      </a:r>
                      <a:endParaRPr lang="zh-TW" altLang="zh-TW" sz="20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50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340768"/>
            <a:ext cx="8064896" cy="3672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為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使本校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運動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績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優生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能順利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完成學業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，每學期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初皆函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文相關系所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，央請分配有運動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績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優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導生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的導師，持續關懷其課業表現與從旁輔導。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526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196752"/>
            <a:ext cx="8280920" cy="3052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運動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績優生住宿保障於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01/21(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公告於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代表隊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隊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版、學生個人信箱及學生事務處體育與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衛生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保健組網頁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，並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於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2/25(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前接受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申請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；本學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期計有電機系曾洛琳、劇藝系張禎尹及電機系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謝定寰等三位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同學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申請。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839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692696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本組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於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3/28(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完成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召開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「體育資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優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生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喜愛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運動的師長們談心活動，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共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位教職員生參加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  <p:pic>
        <p:nvPicPr>
          <p:cNvPr id="1026" name="Picture 2" descr="CIMG046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7495" y="2650359"/>
            <a:ext cx="2889507" cy="2146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IMG044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5130" y="2650359"/>
            <a:ext cx="2681034" cy="2146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IMG044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051" y="2650358"/>
            <a:ext cx="2784739" cy="214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>
            <a:hlinkClick r:id="rId5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630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484784"/>
            <a:ext cx="820891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※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系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際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盃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學年度系際盃各項運動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競賽項目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計有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：棒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球、排球、羽球、籃球、桌球、網球、射箭、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足球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、游泳共九項，進行報名，比賽中，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各項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競賽規程已陸續公告於學生事務處體衛組網頁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及學生信箱，可自行下載報名表或體衛組辦公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室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填寫報名表，歡迎全校同學踴躍參加，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目前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己有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部份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項目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正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進行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比賽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中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lnSpc>
                <a:spcPct val="90000"/>
              </a:lnSpc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99592" y="476672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、本學期校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內體育活動賽事</a:t>
            </a:r>
          </a:p>
        </p:txBody>
      </p:sp>
    </p:spTree>
    <p:extLst>
      <p:ext uri="{BB962C8B-B14F-4D97-AF65-F5344CB8AC3E}">
        <p14:creationId xmlns:p14="http://schemas.microsoft.com/office/powerpoint/2010/main" val="32697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171882"/>
              </p:ext>
            </p:extLst>
          </p:nvPr>
        </p:nvGraphicFramePr>
        <p:xfrm>
          <a:off x="683569" y="691647"/>
          <a:ext cx="7848870" cy="6166353"/>
        </p:xfrm>
        <a:graphic>
          <a:graphicData uri="http://schemas.openxmlformats.org/drawingml/2006/table">
            <a:tbl>
              <a:tblPr firstRow="1" firstCol="1" bandRow="1"/>
              <a:tblGrid>
                <a:gridCol w="504055"/>
                <a:gridCol w="920481"/>
                <a:gridCol w="3018221"/>
                <a:gridCol w="1332827"/>
                <a:gridCol w="2073286"/>
              </a:tblGrid>
              <a:tr h="417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序號</a:t>
                      </a:r>
                      <a:endParaRPr lang="zh-TW" sz="1600" b="1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項</a:t>
                      </a:r>
                      <a:r>
                        <a:rPr lang="en-US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目</a:t>
                      </a:r>
                      <a:endParaRPr lang="zh-TW" sz="1600" b="1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比 賽 時 間</a:t>
                      </a:r>
                      <a:endParaRPr lang="zh-TW" sz="1600" b="1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地點</a:t>
                      </a:r>
                      <a:endParaRPr lang="zh-TW" sz="1600" b="1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參賽隊</a:t>
                      </a:r>
                      <a:r>
                        <a:rPr lang="en-US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</a:t>
                      </a:r>
                      <a:r>
                        <a:rPr lang="zh-TW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r>
                        <a:rPr lang="en-US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</a:t>
                      </a:r>
                      <a:r>
                        <a:rPr lang="zh-TW" sz="1600" b="1" kern="0" dirty="0"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數</a:t>
                      </a:r>
                      <a:endParaRPr lang="zh-TW" sz="1600" b="1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8885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男子</a:t>
                      </a: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排球賽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445" indent="-92710" algn="l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預</a:t>
                      </a: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3/18(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一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)17:00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強賽：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4/17(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三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)~19(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)12:00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室外排球賽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體育館</a:t>
                      </a: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三樓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男子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組</a:t>
                      </a: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:(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18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 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:216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320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女子</a:t>
                      </a: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排球賽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預</a:t>
                      </a: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3/18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（一）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18:00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 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強賽：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4/11(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)~12(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五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)12:00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71755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室外排球賽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體育館</a:t>
                      </a: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三樓　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女子組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:(15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 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163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1545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</a:t>
                      </a:r>
                      <a:endParaRPr lang="zh-TW" sz="12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男子</a:t>
                      </a: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籃球賽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1.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預</a:t>
                      </a: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賽：</a:t>
                      </a: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3/25(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一</a:t>
                      </a: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)17:30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en-US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</a:t>
                      </a: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.</a:t>
                      </a: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強賽：</a:t>
                      </a: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4/9(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二</a:t>
                      </a: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)17:30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5095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室外籃球賽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體育館</a:t>
                      </a: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三樓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男子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組</a:t>
                      </a: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: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計</a:t>
                      </a: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(24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       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358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888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女子</a:t>
                      </a:r>
                      <a:r>
                        <a:rPr lang="en-US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籃球賽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預</a:t>
                      </a: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4/9(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二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)18:00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強賽：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5/2(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)18:00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5095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室外籃球賽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體育館</a:t>
                      </a: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三樓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女子組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: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計</a:t>
                      </a: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(11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   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130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4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</a:t>
                      </a:r>
                      <a:endParaRPr lang="zh-TW" sz="12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射箭賽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3/19(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二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)18:00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司令台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(</a:t>
                      </a: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田徑場</a:t>
                      </a:r>
                      <a:r>
                        <a:rPr lang="en-US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計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(16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 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62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44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</a:t>
                      </a:r>
                      <a:endParaRPr lang="zh-TW" sz="12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足球賽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4/10(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三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)~19(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五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)18:00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144780"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　田徑場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計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(11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 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111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44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5</a:t>
                      </a:r>
                      <a:endParaRPr lang="zh-TW" sz="12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網球賽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預</a:t>
                      </a: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3/20(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三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)18:30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強賽：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3/21(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)18:30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室外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網球賽</a:t>
                      </a: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　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不分組計</a:t>
                      </a: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(12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</a:t>
                      </a:r>
                      <a:endParaRPr lang="en-US" sz="1400" kern="0" dirty="0" smtClean="0"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：</a:t>
                      </a:r>
                      <a:r>
                        <a:rPr lang="en-US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84</a:t>
                      </a:r>
                      <a:r>
                        <a:rPr lang="zh-TW" sz="1400" kern="0" dirty="0"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009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6</a:t>
                      </a:r>
                      <a:endParaRPr lang="zh-TW" sz="12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棒球賽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3/22(</a:t>
                      </a: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五</a:t>
                      </a: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~ 4/19(</a:t>
                      </a: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五</a:t>
                      </a: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</a:t>
                      </a:r>
                      <a:endParaRPr lang="zh-TW" sz="14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棒球場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計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(13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224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282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7</a:t>
                      </a:r>
                      <a:endParaRPr lang="zh-TW" sz="12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羽球賽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預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　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3/27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（三）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16:30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2.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四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強賽：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3/28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（四）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18:30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體育館</a:t>
                      </a: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三樓　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男子組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: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計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(12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)123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女子組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: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計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(13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94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    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217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28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8</a:t>
                      </a:r>
                      <a:endParaRPr lang="zh-TW" sz="12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桌球賽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3/28</a:t>
                      </a: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（四）</a:t>
                      </a: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18:00</a:t>
                      </a: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起</a:t>
                      </a:r>
                      <a:endParaRPr lang="zh-TW" sz="14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體育館</a:t>
                      </a:r>
                      <a:r>
                        <a:rPr lang="zh-TW" sz="1400" kern="0" dirty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一樓　</a:t>
                      </a:r>
                      <a:endParaRPr lang="en-US" altLang="zh-TW" sz="1400" kern="0" dirty="0" smtClean="0">
                        <a:solidFill>
                          <a:srgbClr val="003366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桌球場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男子組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: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計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(10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)83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/>
                      </a:r>
                      <a:b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</a:b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女子組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: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計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(7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隊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) 35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    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共：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118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人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39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9</a:t>
                      </a:r>
                      <a:endParaRPr lang="zh-TW" sz="12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游泳賽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5/8(</a:t>
                      </a:r>
                      <a:r>
                        <a:rPr lang="zh-TW" alt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三</a:t>
                      </a:r>
                      <a:r>
                        <a:rPr lang="en-US" altLang="zh-TW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)18:30</a:t>
                      </a:r>
                      <a:r>
                        <a:rPr lang="zh-TW" altLang="en-US" sz="1400" kern="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起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  </a:t>
                      </a:r>
                      <a:r>
                        <a:rPr lang="zh-TW" sz="1400" kern="0" dirty="0" smtClean="0">
                          <a:solidFill>
                            <a:srgbClr val="0033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游泳池</a:t>
                      </a:r>
                      <a:endParaRPr lang="zh-TW" sz="14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報名中</a:t>
                      </a:r>
                      <a:endParaRPr lang="zh-TW" sz="14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919" marR="9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39552" y="116632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國立中山大學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學年度系際盃各項競賽總人數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表</a:t>
            </a:r>
            <a:endParaRPr lang="zh-TW" altLang="zh-TW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273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/>
          <p:cNvSpPr txBox="1">
            <a:spLocks/>
          </p:cNvSpPr>
          <p:nvPr/>
        </p:nvSpPr>
        <p:spPr>
          <a:xfrm>
            <a:off x="1420225" y="2530327"/>
            <a:ext cx="2614850" cy="7001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系際盃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羽球賽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男子組冠軍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機電系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1253585" y="5657136"/>
            <a:ext cx="2780677" cy="697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系際盃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羽球賽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男子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組亞軍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電機系</a:t>
            </a:r>
          </a:p>
        </p:txBody>
      </p:sp>
      <p:pic>
        <p:nvPicPr>
          <p:cNvPr id="3" name="Picture 2" descr="image_136439704762829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3384375" cy="2222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image_136453897817978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1614" y="260649"/>
            <a:ext cx="3451246" cy="2174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age_136453900613103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3" y="3525887"/>
            <a:ext cx="36004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4788024" y="2526462"/>
            <a:ext cx="2880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系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際盃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羽球賽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女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子組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冠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軍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材光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系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Picture 5" descr="image_136453872637394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525887"/>
            <a:ext cx="3352867" cy="211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內容版面配置區 2"/>
          <p:cNvSpPr txBox="1">
            <a:spLocks/>
          </p:cNvSpPr>
          <p:nvPr/>
        </p:nvSpPr>
        <p:spPr>
          <a:xfrm>
            <a:off x="4644008" y="5657136"/>
            <a:ext cx="2780677" cy="697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系際盃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羽球賽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女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子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組亞軍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資管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系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082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06438"/>
          </a:xfrm>
        </p:spPr>
        <p:txBody>
          <a:bodyPr/>
          <a:lstStyle/>
          <a:p>
            <a:pPr algn="l" defTabSz="912813"/>
            <a:r>
              <a:rPr lang="zh-TW" altLang="en-US" sz="32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寒假迄今已辦理活動</a:t>
            </a:r>
            <a:endParaRPr lang="zh-TW" altLang="en-US" sz="32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767041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493868"/>
              </p:ext>
            </p:extLst>
          </p:nvPr>
        </p:nvGraphicFramePr>
        <p:xfrm>
          <a:off x="179511" y="620689"/>
          <a:ext cx="8828592" cy="6192687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796154"/>
                <a:gridCol w="1011384"/>
                <a:gridCol w="998157"/>
                <a:gridCol w="1026830"/>
                <a:gridCol w="2996067"/>
              </a:tblGrid>
              <a:tr h="3422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辦理時間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主辦單位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參加人數</a:t>
                      </a: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23453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黃昏電影院心理疾患電影賞析</a:t>
                      </a:r>
                      <a:endParaRPr lang="en-US" altLang="zh-TW" sz="17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場次一：火柴人</a:t>
                      </a: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談強迫症</a:t>
                      </a: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latin typeface="標楷體" pitchFamily="65" charset="-120"/>
                          <a:ea typeface="標楷體" pitchFamily="65" charset="-120"/>
                        </a:rPr>
                        <a:t>3/13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23453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2013</a:t>
                      </a:r>
                      <a:r>
                        <a:rPr lang="zh-TW" altLang="en-US" sz="17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年高屏地區就業博覽會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3/16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8100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208788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與師長談心系列活動</a:t>
                      </a: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-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場次一：老外教授台灣行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─外國教授談中外學生</a:t>
                      </a:r>
                      <a:endParaRPr kumimoji="0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3/26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45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108607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黃昏電影院心理疾患電影賞析</a:t>
                      </a:r>
                      <a:endParaRPr lang="en-US" altLang="zh-TW" sz="16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場次二：美麗境界</a:t>
                      </a:r>
                      <a:endParaRPr lang="en-US" altLang="zh-TW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談精神分裂症</a:t>
                      </a: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smtClean="0">
                          <a:latin typeface="標楷體" pitchFamily="65" charset="-120"/>
                          <a:ea typeface="標楷體" pitchFamily="65" charset="-120"/>
                        </a:rPr>
                        <a:t>3/27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02130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希望天使服務隊期初志工訓練活動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3/27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</a:tbl>
          </a:graphicData>
        </a:graphic>
      </p:graphicFrame>
      <p:sp>
        <p:nvSpPr>
          <p:cNvPr id="767021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9543F253-0A19-457E-AF54-A6BAB4601FF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 defTabSz="912813">
                <a:defRPr/>
              </a:pPr>
              <a:t>6</a:t>
            </a:fld>
            <a:endParaRPr lang="en-US" altLang="zh-TW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" name="群組 10"/>
          <p:cNvGrpSpPr/>
          <p:nvPr/>
        </p:nvGrpSpPr>
        <p:grpSpPr>
          <a:xfrm>
            <a:off x="6156176" y="3501008"/>
            <a:ext cx="2824833" cy="1094344"/>
            <a:chOff x="5851313" y="2435897"/>
            <a:chExt cx="3306625" cy="1079500"/>
          </a:xfrm>
        </p:grpSpPr>
        <p:pic>
          <p:nvPicPr>
            <p:cNvPr id="9" name="Picture 40" descr="C:\Documents and Settings\user\桌面\壓縮照片\IMG_2387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1313" y="2435897"/>
              <a:ext cx="1622425" cy="1079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41" descr="C:\Documents and Settings\user\桌面\壓縮照片\IMG_2412.JP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7101" y="2435897"/>
              <a:ext cx="1620837" cy="1079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群組 13"/>
          <p:cNvGrpSpPr/>
          <p:nvPr/>
        </p:nvGrpSpPr>
        <p:grpSpPr>
          <a:xfrm>
            <a:off x="6086476" y="2420889"/>
            <a:ext cx="2913510" cy="998586"/>
            <a:chOff x="6228184" y="1462518"/>
            <a:chExt cx="2877717" cy="947517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184" y="1462518"/>
              <a:ext cx="1402537" cy="936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4626" y="1462518"/>
              <a:ext cx="1421275" cy="947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2102" y="4740028"/>
            <a:ext cx="1413750" cy="1045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4325" y="4692402"/>
            <a:ext cx="1404385" cy="1075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4643" y="5807142"/>
            <a:ext cx="1474489" cy="109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4629" y="5829727"/>
            <a:ext cx="1415405" cy="107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15"/>
          <p:cNvGrpSpPr/>
          <p:nvPr/>
        </p:nvGrpSpPr>
        <p:grpSpPr>
          <a:xfrm>
            <a:off x="6084168" y="1124744"/>
            <a:ext cx="2915816" cy="1080120"/>
            <a:chOff x="6516216" y="5093128"/>
            <a:chExt cx="2626805" cy="935428"/>
          </a:xfrm>
        </p:grpSpPr>
        <p:pic>
          <p:nvPicPr>
            <p:cNvPr id="17" name="Picture 6" descr="C:\Documents and Settings\user\桌面\壓縮照片\IMG_0010.JPG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7682" y="5093128"/>
              <a:ext cx="1205339" cy="935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7" descr="C:\Documents and Settings\user\桌面\壓縮照片\IMG_0006.JPG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5093128"/>
              <a:ext cx="1290640" cy="935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68603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SCN563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887716"/>
            <a:ext cx="3162218" cy="210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671767" y="2893897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系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際盃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射箭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賽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排名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賽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實況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2" name="Picture 4" descr="DSCN566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726" y="3618047"/>
            <a:ext cx="3620313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755575" y="5922303"/>
            <a:ext cx="48965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系際盃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射箭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賽</a:t>
            </a: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zh-TW" sz="1600" dirty="0" smtClean="0">
                <a:latin typeface="標楷體" pitchFamily="65" charset="-120"/>
                <a:ea typeface="標楷體" pitchFamily="65" charset="-120"/>
              </a:rPr>
              <a:t>團體</a:t>
            </a:r>
            <a:r>
              <a:rPr lang="zh-TW" altLang="zh-TW" sz="1600" dirty="0">
                <a:latin typeface="標楷體" pitchFamily="65" charset="-120"/>
                <a:ea typeface="標楷體" pitchFamily="65" charset="-120"/>
              </a:rPr>
              <a:t>賽</a:t>
            </a:r>
            <a:r>
              <a:rPr lang="zh-TW" altLang="zh-TW" sz="1600" dirty="0" smtClean="0">
                <a:latin typeface="標楷體" pitchFamily="65" charset="-120"/>
                <a:ea typeface="標楷體" pitchFamily="65" charset="-120"/>
              </a:rPr>
              <a:t>第一名</a:t>
            </a:r>
            <a:endParaRPr lang="en-US" altLang="zh-TW" sz="1600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1600" dirty="0">
                <a:latin typeface="標楷體" pitchFamily="65" charset="-120"/>
                <a:ea typeface="標楷體" pitchFamily="65" charset="-120"/>
              </a:rPr>
              <a:t>左一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1600" dirty="0" smtClean="0">
                <a:latin typeface="標楷體" pitchFamily="65" charset="-120"/>
                <a:ea typeface="標楷體" pitchFamily="65" charset="-120"/>
              </a:rPr>
              <a:t>生科系李春媛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1600" dirty="0" smtClean="0">
                <a:latin typeface="標楷體" pitchFamily="65" charset="-120"/>
                <a:ea typeface="標楷體" pitchFamily="65" charset="-120"/>
              </a:rPr>
              <a:t>左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1600" dirty="0" smtClean="0">
                <a:latin typeface="標楷體" pitchFamily="65" charset="-120"/>
                <a:ea typeface="標楷體" pitchFamily="65" charset="-120"/>
              </a:rPr>
              <a:t>林</a:t>
            </a:r>
            <a:r>
              <a:rPr lang="zh-TW" altLang="zh-TW" sz="1600" dirty="0">
                <a:latin typeface="標楷體" pitchFamily="65" charset="-120"/>
                <a:ea typeface="標楷體" pitchFamily="65" charset="-120"/>
              </a:rPr>
              <a:t>易瑾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1600" dirty="0" smtClean="0">
                <a:latin typeface="標楷體" pitchFamily="65" charset="-120"/>
                <a:ea typeface="標楷體" pitchFamily="65" charset="-120"/>
              </a:rPr>
              <a:t>左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1600" dirty="0" smtClean="0">
                <a:latin typeface="標楷體" pitchFamily="65" charset="-120"/>
                <a:ea typeface="標楷體" pitchFamily="65" charset="-120"/>
              </a:rPr>
              <a:t>李嘉原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zh-TW" sz="16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3" name="Picture 5" descr="DSCN565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861890"/>
            <a:ext cx="3240360" cy="206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4526039" y="2996952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系際盃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射箭賽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個人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賽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第一名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中間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中文系劉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巍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亮</a:t>
            </a:r>
            <a:endParaRPr lang="zh-TW" altLang="zh-TW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59731" y="116632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系際盃射箭賽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>
            <a:hlinkClick r:id="rId5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268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36455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、中山大學師生參加馬拉松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4525963"/>
          </a:xfrm>
        </p:spPr>
        <p:txBody>
          <a:bodyPr>
            <a:normAutofit/>
          </a:bodyPr>
          <a:lstStyle/>
          <a:p>
            <a:pPr marL="712788" indent="-712788" algn="just">
              <a:buNone/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跑路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去啦！中山大學揪團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馬拉松：延續上學期每週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兩次的螢光夜跑活動，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務處揪團參加「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2013MIZUNO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高雄國際馬拉松」，約有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位教職員生共襄盛舉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，此外也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特別安排猴子吉祥物作為本次參加路跑活動的宣傳，當日中山猴所到之處，無不吸引眾人目光爭相拍照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12788" indent="-712788" algn="just"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秘書室委託體衛組協助高雄醫學大學於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102.3.30(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辦理之「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2013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為健康高雄而跑」路跑活動，募集中山志工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55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名，從早上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5:00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起就協共助賽事交通管制與補給作業，充分展現本校學生的服務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熱誠。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28" y="4485292"/>
            <a:ext cx="2777341" cy="2083006"/>
          </a:xfrm>
          <a:prstGeom prst="rect">
            <a:avLst/>
          </a:prstGeom>
        </p:spPr>
      </p:pic>
      <p:pic>
        <p:nvPicPr>
          <p:cNvPr id="1026" name="Picture 2" descr="http://sphotos-d.ak.fbcdn.net/hphotos-ak-snc6/285305_490218757703291_807006485_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3526" y="4033140"/>
            <a:ext cx="1985992" cy="265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404" y="4485292"/>
            <a:ext cx="2809111" cy="210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9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5819548" cy="5649491"/>
          </a:xfrm>
        </p:spPr>
        <p:txBody>
          <a:bodyPr/>
          <a:lstStyle/>
          <a:p>
            <a:pPr marL="806450" indent="-80645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0"/>
            <a:ext cx="59707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0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5221306"/>
              </p:ext>
            </p:extLst>
          </p:nvPr>
        </p:nvGraphicFramePr>
        <p:xfrm>
          <a:off x="971600" y="836712"/>
          <a:ext cx="7272808" cy="6048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2777"/>
                <a:gridCol w="1657543"/>
                <a:gridCol w="2622178"/>
                <a:gridCol w="1770310"/>
              </a:tblGrid>
              <a:tr h="397364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日期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活動項目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地點</a:t>
                      </a:r>
                    </a:p>
                  </a:txBody>
                  <a:tcPr marL="42534" marR="42534" marT="0" marB="0" anchor="ctr"/>
                </a:tc>
              </a:tr>
              <a:tr h="415911">
                <a:tc rowSpan="10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</a:t>
                      </a: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六</a:t>
                      </a: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08:30-17:00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體育及社團競賽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體育館及戶外球場</a:t>
                      </a:r>
                    </a:p>
                  </a:txBody>
                  <a:tcPr marL="42534" marR="42534" marT="0" marB="0" anchor="ctr"/>
                </a:tc>
              </a:tr>
              <a:tr h="335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10:00-16:30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園遊會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行政大樓前廣場</a:t>
                      </a:r>
                    </a:p>
                  </a:txBody>
                  <a:tcPr marL="42534" marR="42534" marT="0" marB="0" anchor="ctr"/>
                </a:tc>
              </a:tr>
              <a:tr h="270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10:30-17:00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四校風帆表演賽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海域中心</a:t>
                      </a:r>
                    </a:p>
                  </a:txBody>
                  <a:tcPr marL="42534" marR="42534" marT="0" marB="0" anchor="ctr"/>
                </a:tc>
              </a:tr>
              <a:tr h="270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13:00-16:00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風帆及獨木舟體驗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海域中心</a:t>
                      </a:r>
                    </a:p>
                  </a:txBody>
                  <a:tcPr marL="42534" marR="42534" marT="0" marB="0" anchor="ctr"/>
                </a:tc>
              </a:tr>
              <a:tr h="335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攀岩體驗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體育館前牆面</a:t>
                      </a:r>
                    </a:p>
                  </a:txBody>
                  <a:tcPr marL="42534" marR="42534" marT="0" marB="0" anchor="ctr"/>
                </a:tc>
              </a:tr>
              <a:tr h="335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12:00-17:00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吉他節音樂表演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行政大樓前舞台</a:t>
                      </a:r>
                    </a:p>
                  </a:txBody>
                  <a:tcPr marL="42534" marR="42534" marT="0" marB="0" anchor="ctr"/>
                </a:tc>
              </a:tr>
              <a:tr h="4159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16</a:t>
                      </a: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30-18</a:t>
                      </a: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師生撞球友誼賽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本校田徑場撞球室</a:t>
                      </a:r>
                    </a:p>
                  </a:txBody>
                  <a:tcPr marL="42534" marR="42534" marT="0" marB="0" anchor="ctr"/>
                </a:tc>
              </a:tr>
              <a:tr h="335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18:00-18:50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開幕典禮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行政大樓前舞台</a:t>
                      </a:r>
                    </a:p>
                  </a:txBody>
                  <a:tcPr marL="42534" marR="42534" marT="0" marB="0" anchor="ctr"/>
                </a:tc>
              </a:tr>
              <a:tr h="335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19:00-21:00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選手之夜</a:t>
                      </a:r>
                      <a:r>
                        <a:rPr lang="en-US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-</a:t>
                      </a: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國標舞競賽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體育館</a:t>
                      </a: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樓</a:t>
                      </a:r>
                    </a:p>
                  </a:txBody>
                  <a:tcPr marL="42534" marR="42534" marT="0" marB="0" anchor="ctr"/>
                </a:tc>
              </a:tr>
              <a:tr h="270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各校貴賓餐敘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海景餐廳</a:t>
                      </a:r>
                    </a:p>
                  </a:txBody>
                  <a:tcPr marL="42534" marR="42534" marT="0" marB="0" anchor="ctr"/>
                </a:tc>
              </a:tr>
              <a:tr h="335412">
                <a:tc rowSpan="7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r>
                        <a:rPr lang="zh-TW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lang="en-US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</a:t>
                      </a:r>
                      <a:r>
                        <a:rPr lang="zh-TW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  <a:r>
                        <a:rPr lang="en-US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  <a:r>
                        <a:rPr lang="en-US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06</a:t>
                      </a: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00-09</a:t>
                      </a: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：</a:t>
                      </a: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馬拉松接力表演賽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本校環校道路</a:t>
                      </a:r>
                    </a:p>
                  </a:txBody>
                  <a:tcPr marL="42534" marR="42534" marT="0" marB="0" anchor="ctr"/>
                </a:tc>
              </a:tr>
              <a:tr h="4159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08:10-12:00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體育及社團競賽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體育館及戶外球場</a:t>
                      </a:r>
                    </a:p>
                  </a:txBody>
                  <a:tcPr marL="42534" marR="42534" marT="0" marB="0" anchor="ctr"/>
                </a:tc>
              </a:tr>
              <a:tr h="335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09:00-12:00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攀岩體驗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體育館前牆面</a:t>
                      </a:r>
                    </a:p>
                  </a:txBody>
                  <a:tcPr marL="42534" marR="42534" marT="0" marB="0" anchor="ctr"/>
                </a:tc>
              </a:tr>
              <a:tr h="270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風帆及獨木舟體驗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海域中心</a:t>
                      </a:r>
                    </a:p>
                  </a:txBody>
                  <a:tcPr marL="42534" marR="42534" marT="0" marB="0" anchor="ctr"/>
                </a:tc>
              </a:tr>
              <a:tr h="335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11:30-13:00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社團表演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行政大樓前舞台</a:t>
                      </a:r>
                    </a:p>
                  </a:txBody>
                  <a:tcPr marL="42534" marR="42534" marT="0" marB="0" anchor="ctr"/>
                </a:tc>
              </a:tr>
              <a:tr h="335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10:00-16:30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園遊會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行政大樓前廣場</a:t>
                      </a:r>
                    </a:p>
                  </a:txBody>
                  <a:tcPr marL="42534" marR="42534" marT="0" marB="0" anchor="ctr"/>
                </a:tc>
              </a:tr>
              <a:tr h="30326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14:00-14:40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閉幕典禮</a:t>
                      </a:r>
                    </a:p>
                  </a:txBody>
                  <a:tcPr marL="42534" marR="42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行政大樓前舞台</a:t>
                      </a:r>
                    </a:p>
                  </a:txBody>
                  <a:tcPr marL="42534" marR="42534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91680" y="232063"/>
            <a:ext cx="551946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2013</a:t>
            </a:r>
            <a:r>
              <a:rPr kumimoji="1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年正興城灣盃活動時程表</a:t>
            </a:r>
            <a:endParaRPr kumimoji="1" lang="zh-TW" altLang="en-US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標楷體" pitchFamily="65" charset="-120"/>
              <a:ea typeface="標楷體" pitchFamily="65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722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-21837"/>
            <a:ext cx="5472608" cy="6858000"/>
          </a:xfrm>
          <a:prstGeom prst="rect">
            <a:avLst/>
          </a:prstGeom>
        </p:spPr>
      </p:pic>
      <p:sp>
        <p:nvSpPr>
          <p:cNvPr id="4" name="文字方塊 3">
            <a:hlinkClick r:id="rId3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384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2813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體衛組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衛生保健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5571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90D7FE11-B199-40BA-A0AE-129E78F91680}" type="slidenum">
              <a:rPr lang="zh-TW" altLang="en-US"/>
              <a:pPr defTabSz="912813">
                <a:defRPr/>
              </a:pPr>
              <a:t>65</a:t>
            </a:fld>
            <a:endParaRPr lang="en-US" altLang="zh-TW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</p:spPr>
        <p:txBody>
          <a:bodyPr/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辦理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年度大專院校健康飲食宣導暨運動推廣服務計畫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719138" indent="-719138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一、預計於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5/17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6/19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舉辦健康飲食講座，及配合體育組辦理螢光夜跑活動。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719138" indent="-719138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二、於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月份完成校內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家餐廳健康餐點營養養標示，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打造一個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健康的消費環境，協助師生關心選購餐點的熱量與營養，輕鬆落實健康飲食生活。</a:t>
            </a:r>
          </a:p>
          <a:p>
            <a:pPr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25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/>
          </a:bodyPr>
          <a:lstStyle/>
          <a:p>
            <a:pPr lvl="0" algn="l"/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H7N9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流感疫情</a:t>
            </a:r>
            <a:r>
              <a:rPr lang="zh-TW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防治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13606" y="1556792"/>
            <a:ext cx="4362450" cy="5112568"/>
          </a:xfrm>
        </p:spPr>
        <p:txBody>
          <a:bodyPr>
            <a:noAutofit/>
          </a:bodyPr>
          <a:lstStyle/>
          <a:p>
            <a:pPr marL="266700" lvl="0" indent="-180975">
              <a:buClr>
                <a:srgbClr val="990000"/>
              </a:buClr>
              <a:buNone/>
              <a:defRPr/>
            </a:pPr>
            <a:r>
              <a:rPr lang="en-US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請切實掌握學生及教職員工前往大陸地區學術交流、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旅遊等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名單及其健康狀況，持續自我防護。近期如至大陸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病例地區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，返國時出現發燒或類流感症狀，可於機場尋求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檢疫人員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協助；返家後如有不適，應載上口罩盡速就醫，向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醫師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說明旅遊及接觸史。</a:t>
            </a:r>
            <a:endParaRPr lang="en-US" altLang="zh-TW" sz="20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266700" lvl="0" indent="-180975">
              <a:buClr>
                <a:srgbClr val="990000"/>
              </a:buClr>
              <a:buNone/>
              <a:defRPr/>
            </a:pPr>
            <a:r>
              <a:rPr lang="en-US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如有疫情發生，請務必配合當地衛生機關，且隨時與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醫院及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衛生機關保持聯絡，關心及瞭解學生健康狀況，並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通報體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衛組。</a:t>
            </a:r>
          </a:p>
          <a:p>
            <a:pPr marL="266700" lvl="0" indent="-180975">
              <a:buClr>
                <a:srgbClr val="990000"/>
              </a:buClr>
              <a:buNone/>
              <a:defRPr/>
            </a:pPr>
            <a:r>
              <a:rPr lang="en-US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最新疫情相關資訊，請參閱行政院衛生署疾管局</a:t>
            </a:r>
            <a:r>
              <a:rPr lang="zh-TW" altLang="zh-TW" sz="20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網站（</a:t>
            </a:r>
            <a:r>
              <a:rPr lang="en-US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http://www.cdc.gov.tw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）之「</a:t>
            </a:r>
            <a:r>
              <a:rPr lang="en-US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H7N9</a:t>
            </a:r>
            <a:r>
              <a:rPr lang="zh-TW" altLang="zh-TW" sz="2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流感專區」</a:t>
            </a:r>
          </a:p>
          <a:p>
            <a:pPr marL="266700" indent="-180975">
              <a:buNone/>
            </a:pPr>
            <a:endParaRPr lang="zh-TW" altLang="en-US" sz="20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 descr="http://www.cdc.gov.tw/images/H7N904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628800"/>
            <a:ext cx="3888432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>
            <a:hlinkClick r:id="rId3" action="ppaction://hlinksldjump"/>
          </p:cNvPr>
          <p:cNvSpPr txBox="1"/>
          <p:nvPr/>
        </p:nvSpPr>
        <p:spPr>
          <a:xfrm>
            <a:off x="8172400" y="6237312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157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>
          <a:xfrm>
            <a:off x="107504" y="2564904"/>
            <a:ext cx="8928992" cy="914400"/>
          </a:xfrm>
        </p:spPr>
        <p:txBody>
          <a:bodyPr>
            <a:normAutofit/>
          </a:bodyPr>
          <a:lstStyle/>
          <a:p>
            <a:pPr defTabSz="912813" eaLnBrk="1" hangingPunct="1"/>
            <a:r>
              <a:rPr lang="zh-TW" altLang="en-US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新細明體"/>
                <a:ea typeface="新細明體"/>
                <a:hlinkClick r:id="rId2" action="ppaction://hlinksldjump"/>
              </a:rPr>
              <a:t>參、</a:t>
            </a:r>
            <a:r>
              <a:rPr lang="zh-TW" altLang="en-US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  <a:hlinkClick r:id="rId2" action="ppaction://hlinksldjump"/>
              </a:rPr>
              <a:t>本處各項服務成效分析</a:t>
            </a:r>
          </a:p>
        </p:txBody>
      </p:sp>
      <p:sp>
        <p:nvSpPr>
          <p:cNvPr id="759810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D77EE3FC-EA78-43A8-9C7B-924AC5C0D806}" type="slidenum">
              <a:rPr lang="zh-TW" altLang="en-US"/>
              <a:pPr defTabSz="912813">
                <a:defRPr/>
              </a:pPr>
              <a:t>67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261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914400"/>
          </a:xfrm>
        </p:spPr>
        <p:txBody>
          <a:bodyPr/>
          <a:lstStyle/>
          <a:p>
            <a:pPr defTabSz="912813"/>
            <a:r>
              <a:rPr lang="en-US" altLang="zh-TW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101(1)</a:t>
            </a:r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學生個案服務統計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557338"/>
            <a:ext cx="4291012" cy="596900"/>
          </a:xfrm>
        </p:spPr>
        <p:txBody>
          <a:bodyPr/>
          <a:lstStyle/>
          <a:p>
            <a:pPr defTabSz="912813">
              <a:buFontTx/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統計項目：服務方式</a:t>
            </a:r>
          </a:p>
          <a:p>
            <a:pPr defTabSz="912813"/>
            <a:endParaRPr lang="zh-TW" altLang="en-US" sz="2800" dirty="0" smtClean="0"/>
          </a:p>
        </p:txBody>
      </p:sp>
      <p:graphicFrame>
        <p:nvGraphicFramePr>
          <p:cNvPr id="172058" name="Group 26"/>
          <p:cNvGraphicFramePr>
            <a:graphicFrameLocks noGrp="1"/>
          </p:cNvGraphicFramePr>
          <p:nvPr>
            <p:ph sz="half" idx="2"/>
          </p:nvPr>
        </p:nvGraphicFramePr>
        <p:xfrm>
          <a:off x="1835150" y="2420938"/>
          <a:ext cx="5113338" cy="3529014"/>
        </p:xfrm>
        <a:graphic>
          <a:graphicData uri="http://schemas.openxmlformats.org/drawingml/2006/table">
            <a:tbl>
              <a:tblPr/>
              <a:tblGrid>
                <a:gridCol w="1695450"/>
                <a:gridCol w="1393825"/>
                <a:gridCol w="2024063"/>
              </a:tblGrid>
              <a:tr h="7064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服務方式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人次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比例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(%)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個諮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492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72.89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諮詢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14.96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追蹤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總人次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675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>
            <a:normAutofit/>
          </a:bodyPr>
          <a:lstStyle/>
          <a:p>
            <a:pPr defTabSz="912813"/>
            <a:r>
              <a:rPr lang="en-US" altLang="zh-TW" sz="3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101(1)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學生個別諮商統計結果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052513"/>
            <a:ext cx="4038600" cy="596900"/>
          </a:xfrm>
        </p:spPr>
        <p:txBody>
          <a:bodyPr/>
          <a:lstStyle/>
          <a:p>
            <a:pPr defTabSz="912813">
              <a:buFontTx/>
              <a:buNone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統計項目：性別</a:t>
            </a:r>
          </a:p>
          <a:p>
            <a:pPr defTabSz="912813"/>
            <a:endParaRPr lang="zh-TW" altLang="en-US" sz="2800" dirty="0" smtClean="0"/>
          </a:p>
        </p:txBody>
      </p:sp>
      <p:sp>
        <p:nvSpPr>
          <p:cNvPr id="6148" name="Rectangle 3"/>
          <p:cNvSpPr txBox="1">
            <a:spLocks noChangeArrowheads="1"/>
          </p:cNvSpPr>
          <p:nvPr/>
        </p:nvSpPr>
        <p:spPr bwMode="auto">
          <a:xfrm>
            <a:off x="799454" y="3321050"/>
            <a:ext cx="4038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kumimoji="0" lang="en-US" altLang="zh-TW" sz="2800" b="1" dirty="0">
                <a:latin typeface="標楷體" pitchFamily="65" charset="-120"/>
                <a:ea typeface="標楷體" pitchFamily="65" charset="-120"/>
              </a:rPr>
              <a:t>2.</a:t>
            </a:r>
            <a:r>
              <a:rPr kumimoji="0" lang="zh-TW" altLang="en-US" sz="2800" b="1" dirty="0">
                <a:latin typeface="標楷體" pitchFamily="65" charset="-120"/>
                <a:ea typeface="標楷體" pitchFamily="65" charset="-120"/>
              </a:rPr>
              <a:t>統計項目：學院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kumimoji="0"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8" name="內容版面配置區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957193"/>
              </p:ext>
            </p:extLst>
          </p:nvPr>
        </p:nvGraphicFramePr>
        <p:xfrm>
          <a:off x="1187624" y="1700808"/>
          <a:ext cx="5976937" cy="1441452"/>
        </p:xfrm>
        <a:graphic>
          <a:graphicData uri="http://schemas.openxmlformats.org/drawingml/2006/table">
            <a:tbl>
              <a:tblPr/>
              <a:tblGrid>
                <a:gridCol w="1439862"/>
                <a:gridCol w="884238"/>
                <a:gridCol w="915987"/>
                <a:gridCol w="792163"/>
                <a:gridCol w="936625"/>
                <a:gridCol w="1008062"/>
              </a:tblGrid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性別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個諮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諮詢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追蹤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總人次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比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例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(%)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男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276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56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382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56.59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女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216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26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293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43.41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總計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492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82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675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endParaRPr lang="zh-TW" sz="1600" b="1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008971"/>
              </p:ext>
            </p:extLst>
          </p:nvPr>
        </p:nvGraphicFramePr>
        <p:xfrm>
          <a:off x="1259632" y="3933056"/>
          <a:ext cx="5976937" cy="2667000"/>
        </p:xfrm>
        <a:graphic>
          <a:graphicData uri="http://schemas.openxmlformats.org/drawingml/2006/table">
            <a:tbl>
              <a:tblPr/>
              <a:tblGrid>
                <a:gridCol w="1511300"/>
                <a:gridCol w="792162"/>
                <a:gridCol w="936625"/>
                <a:gridCol w="792163"/>
                <a:gridCol w="863600"/>
                <a:gridCol w="1081087"/>
              </a:tblGrid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學院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個諮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諮詢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追蹤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總人次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比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例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(%)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文學院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73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95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15.01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理學院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105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144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22.75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工學院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155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187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29.54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管理學院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74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86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13.59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海洋科學學院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41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12.64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社會科學院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6.48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總計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470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81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82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633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endParaRPr lang="zh-TW" sz="1600" b="1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06438"/>
          </a:xfrm>
        </p:spPr>
        <p:txBody>
          <a:bodyPr/>
          <a:lstStyle/>
          <a:p>
            <a:pPr algn="l" defTabSz="912813"/>
            <a:r>
              <a:rPr lang="zh-TW" altLang="en-US" sz="32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寒假迄今已辦理活動</a:t>
            </a:r>
            <a:endParaRPr lang="zh-TW" altLang="en-US" sz="32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767041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927528"/>
              </p:ext>
            </p:extLst>
          </p:nvPr>
        </p:nvGraphicFramePr>
        <p:xfrm>
          <a:off x="179511" y="620689"/>
          <a:ext cx="8828592" cy="1600296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796154"/>
                <a:gridCol w="1011384"/>
                <a:gridCol w="998157"/>
                <a:gridCol w="1026830"/>
                <a:gridCol w="2996067"/>
              </a:tblGrid>
              <a:tr h="3422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辦理時間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主辦單位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參加人數</a:t>
                      </a: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23453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黃昏電影院心理疾患電影賞析</a:t>
                      </a:r>
                      <a:endParaRPr lang="en-US" altLang="zh-TW" sz="17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場次三：從心開始</a:t>
                      </a: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創傷壓力症候群</a:t>
                      </a: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latin typeface="標楷體" pitchFamily="65" charset="-120"/>
                          <a:ea typeface="標楷體" pitchFamily="65" charset="-120"/>
                        </a:rPr>
                        <a:t>4/10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</a:tbl>
          </a:graphicData>
        </a:graphic>
      </p:graphicFrame>
      <p:sp>
        <p:nvSpPr>
          <p:cNvPr id="767021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9543F253-0A19-457E-AF54-A6BAB4601FF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 defTabSz="912813">
                <a:defRPr/>
              </a:pPr>
              <a:t>7</a:t>
            </a:fld>
            <a:endParaRPr lang="en-US" altLang="zh-TW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C:\Users\USER\Desktop\20130410 從心開始 (壓力症候群)\IMG_00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0519" y="1016612"/>
            <a:ext cx="1440044" cy="116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20130410 從心開始 (壓力症候群)\IMG_000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9372" y="1016612"/>
            <a:ext cx="1536047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方塊 11">
            <a:hlinkClick r:id="rId5" action="ppaction://hlinksldjump"/>
          </p:cNvPr>
          <p:cNvSpPr txBox="1"/>
          <p:nvPr/>
        </p:nvSpPr>
        <p:spPr>
          <a:xfrm>
            <a:off x="8100392" y="6165304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919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3398838" cy="914400"/>
          </a:xfrm>
        </p:spPr>
        <p:txBody>
          <a:bodyPr/>
          <a:lstStyle/>
          <a:p>
            <a:pPr defTabSz="912813"/>
            <a:r>
              <a:rPr lang="en-US" altLang="zh-TW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統計項目：年級</a:t>
            </a:r>
            <a:r>
              <a:rPr lang="zh-TW" altLang="en-US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graphicFrame>
        <p:nvGraphicFramePr>
          <p:cNvPr id="170051" name="Group 6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74552654"/>
              </p:ext>
            </p:extLst>
          </p:nvPr>
        </p:nvGraphicFramePr>
        <p:xfrm>
          <a:off x="1187450" y="1208088"/>
          <a:ext cx="6985000" cy="4459288"/>
        </p:xfrm>
        <a:graphic>
          <a:graphicData uri="http://schemas.openxmlformats.org/drawingml/2006/table">
            <a:tbl>
              <a:tblPr/>
              <a:tblGrid>
                <a:gridCol w="1657350"/>
                <a:gridCol w="1065213"/>
                <a:gridCol w="1065212"/>
                <a:gridCol w="1065213"/>
                <a:gridCol w="1066800"/>
                <a:gridCol w="1065212"/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charset="-120"/>
                        </a:rPr>
                        <a:t>個諮</a:t>
                      </a:r>
                      <a:endParaRPr kumimoji="0" 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charset="-120"/>
                        </a:rPr>
                        <a:t>諮詢</a:t>
                      </a:r>
                      <a:endParaRPr kumimoji="0" 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charset="-120"/>
                        </a:rPr>
                        <a:t>追蹤</a:t>
                      </a:r>
                      <a:endParaRPr kumimoji="0" 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charset="-120"/>
                        </a:rPr>
                        <a:t>總人次</a:t>
                      </a:r>
                      <a:endParaRPr kumimoji="0" 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百分比</a:t>
                      </a:r>
                      <a:endParaRPr kumimoji="0" 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大學部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75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44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138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22.01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大學部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37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46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7.34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大學部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72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82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13.08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大學部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50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68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10.85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碩士班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76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16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32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124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19.78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碩士班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72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78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12.44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碩士班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4.94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碩士班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年級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Calibri" pitchFamily="34" charset="0"/>
                        </a:rPr>
                        <a:t> 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Calibri" pitchFamily="34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32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5.10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博士班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4.47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  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465</a:t>
                      </a:r>
                      <a:endParaRPr kumimoji="0" lang="zh-TW" alt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81</a:t>
                      </a:r>
                      <a:endParaRPr kumimoji="0" lang="zh-TW" alt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81</a:t>
                      </a:r>
                      <a:endParaRPr kumimoji="0" lang="zh-TW" alt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627</a:t>
                      </a:r>
                      <a:endParaRPr kumimoji="0" lang="zh-TW" alt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5329238" cy="914400"/>
          </a:xfrm>
        </p:spPr>
        <p:txBody>
          <a:bodyPr/>
          <a:lstStyle/>
          <a:p>
            <a:pPr algn="l" defTabSz="912813"/>
            <a:r>
              <a:rPr lang="en-US" altLang="zh-TW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統計項目：問題類型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graphicFrame>
        <p:nvGraphicFramePr>
          <p:cNvPr id="5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0658590"/>
              </p:ext>
            </p:extLst>
          </p:nvPr>
        </p:nvGraphicFramePr>
        <p:xfrm>
          <a:off x="1403350" y="1268413"/>
          <a:ext cx="6337300" cy="5035550"/>
        </p:xfrm>
        <a:graphic>
          <a:graphicData uri="http://schemas.openxmlformats.org/drawingml/2006/table">
            <a:tbl>
              <a:tblPr/>
              <a:tblGrid>
                <a:gridCol w="1755775"/>
                <a:gridCol w="915988"/>
                <a:gridCol w="915987"/>
                <a:gridCol w="915988"/>
                <a:gridCol w="917575"/>
                <a:gridCol w="915987"/>
              </a:tblGrid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問題類型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個諮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諮詢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追蹤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總計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比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例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(%)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家庭關係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88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9.65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師生關係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32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3.51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學業困擾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123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35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158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17.32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情感困擾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65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57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126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13.82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情緒問題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95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131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14.36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人際關係困擾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94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120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13.16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自我了解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132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143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15.68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生涯問題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78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87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9.54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心理疾病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39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47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93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10.20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違反法規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16</a:t>
                      </a:r>
                      <a:endParaRPr lang="zh-TW" sz="1600" kern="10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1.75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其他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2.30</a:t>
                      </a:r>
                      <a:endParaRPr lang="zh-TW" sz="16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 pitchFamily="18" charset="-120"/>
                        </a:rPr>
                        <a:t>總計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745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156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912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E8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417315" y="260648"/>
            <a:ext cx="8229600" cy="936104"/>
          </a:xfrm>
        </p:spPr>
        <p:txBody>
          <a:bodyPr>
            <a:normAutofit fontScale="90000"/>
          </a:bodyPr>
          <a:lstStyle/>
          <a:p>
            <a:pPr algn="l" defTabSz="912813"/>
            <a:r>
              <a:rPr lang="en-US" altLang="zh-TW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2013</a:t>
            </a:r>
            <a:r>
              <a:rPr lang="zh-TW" altLang="en-US" sz="32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高屏地區就業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博覽會、企業徵才說明會</a:t>
            </a:r>
            <a:r>
              <a:rPr lang="en-US" altLang="zh-TW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活動</a:t>
            </a:r>
            <a:r>
              <a:rPr lang="zh-TW" altLang="en-US" sz="32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成效暨企業滿意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度</a:t>
            </a:r>
          </a:p>
        </p:txBody>
      </p:sp>
      <p:sp>
        <p:nvSpPr>
          <p:cNvPr id="767021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9543F253-0A19-457E-AF54-A6BAB4601FF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 defTabSz="912813">
                <a:defRPr/>
              </a:pPr>
              <a:t>72</a:t>
            </a:fld>
            <a:endParaRPr lang="en-US" altLang="zh-TW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001419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zh-TW" altLang="en-US" kern="100" dirty="0" smtClean="0">
                <a:latin typeface="Times New Roman"/>
                <a:ea typeface="標楷體"/>
              </a:rPr>
              <a:t>一、</a:t>
            </a:r>
            <a:r>
              <a:rPr lang="zh-TW" altLang="en-US" kern="100" dirty="0">
                <a:latin typeface="Times New Roman"/>
                <a:ea typeface="標楷體"/>
              </a:rPr>
              <a:t>就業博覽會</a:t>
            </a:r>
            <a:endParaRPr lang="zh-TW" altLang="zh-TW" sz="2000" kern="100" dirty="0">
              <a:latin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000" kern="100" dirty="0" smtClean="0">
                <a:latin typeface="標楷體"/>
              </a:rPr>
              <a:t>(</a:t>
            </a:r>
            <a:r>
              <a:rPr lang="zh-TW" altLang="en-US" sz="2000" kern="100" dirty="0" smtClean="0">
                <a:latin typeface="標楷體"/>
              </a:rPr>
              <a:t>一</a:t>
            </a:r>
            <a:r>
              <a:rPr lang="en-US" altLang="zh-TW" sz="2000" kern="100" dirty="0" smtClean="0">
                <a:latin typeface="標楷體"/>
              </a:rPr>
              <a:t>)</a:t>
            </a:r>
            <a:r>
              <a:rPr lang="zh-TW" altLang="zh-TW" sz="2000" kern="100" dirty="0" smtClean="0">
                <a:latin typeface="Times New Roman"/>
                <a:ea typeface="標楷體"/>
              </a:rPr>
              <a:t>參加</a:t>
            </a:r>
            <a:r>
              <a:rPr lang="zh-TW" altLang="zh-TW" sz="2000" kern="100" dirty="0">
                <a:latin typeface="Times New Roman"/>
                <a:ea typeface="標楷體"/>
              </a:rPr>
              <a:t>人次：約</a:t>
            </a:r>
            <a:r>
              <a:rPr lang="en-US" altLang="zh-TW" sz="2000" kern="100" dirty="0">
                <a:latin typeface="Times New Roman"/>
                <a:ea typeface="標楷體"/>
              </a:rPr>
              <a:t>8</a:t>
            </a:r>
            <a:r>
              <a:rPr lang="zh-TW" altLang="zh-TW" sz="2000" kern="100" dirty="0">
                <a:latin typeface="Times New Roman"/>
                <a:ea typeface="標楷體"/>
              </a:rPr>
              <a:t>千</a:t>
            </a:r>
            <a:r>
              <a:rPr lang="en-US" altLang="zh-TW" sz="2000" kern="100" dirty="0">
                <a:latin typeface="Times New Roman"/>
                <a:ea typeface="標楷體"/>
              </a:rPr>
              <a:t>1</a:t>
            </a:r>
            <a:r>
              <a:rPr lang="zh-TW" altLang="zh-TW" sz="2000" kern="100" dirty="0">
                <a:latin typeface="Times New Roman"/>
                <a:ea typeface="標楷體"/>
              </a:rPr>
              <a:t>百人次。</a:t>
            </a:r>
            <a:endParaRPr lang="zh-TW" altLang="zh-TW" sz="2000" kern="100" dirty="0">
              <a:latin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000" kern="100" dirty="0" smtClean="0">
                <a:latin typeface="標楷體"/>
              </a:rPr>
              <a:t>(</a:t>
            </a:r>
            <a:r>
              <a:rPr lang="zh-TW" altLang="en-US" sz="2000" kern="100" dirty="0" smtClean="0">
                <a:latin typeface="標楷體"/>
              </a:rPr>
              <a:t>二</a:t>
            </a:r>
            <a:r>
              <a:rPr lang="en-US" altLang="zh-TW" sz="2000" kern="100" dirty="0" smtClean="0">
                <a:latin typeface="標楷體"/>
              </a:rPr>
              <a:t>)</a:t>
            </a:r>
            <a:r>
              <a:rPr lang="zh-TW" altLang="zh-TW" sz="2000" kern="100" dirty="0" smtClean="0">
                <a:latin typeface="Times New Roman"/>
                <a:ea typeface="標楷體"/>
              </a:rPr>
              <a:t>總</a:t>
            </a:r>
            <a:r>
              <a:rPr lang="zh-TW" altLang="zh-TW" sz="2000" kern="100" dirty="0">
                <a:latin typeface="Times New Roman"/>
                <a:ea typeface="標楷體"/>
              </a:rPr>
              <a:t>攤位數：</a:t>
            </a:r>
            <a:r>
              <a:rPr lang="en-US" altLang="zh-TW" sz="2000" kern="100" dirty="0">
                <a:latin typeface="Times New Roman"/>
                <a:ea typeface="標楷體"/>
              </a:rPr>
              <a:t>101</a:t>
            </a:r>
            <a:r>
              <a:rPr lang="zh-TW" altLang="zh-TW" sz="2000" kern="100" dirty="0">
                <a:latin typeface="Times New Roman"/>
                <a:ea typeface="標楷體"/>
              </a:rPr>
              <a:t>個。</a:t>
            </a:r>
            <a:endParaRPr lang="zh-TW" altLang="zh-TW" sz="2000" kern="100" dirty="0">
              <a:latin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000" kern="100" dirty="0" smtClean="0">
                <a:latin typeface="標楷體"/>
              </a:rPr>
              <a:t>(</a:t>
            </a:r>
            <a:r>
              <a:rPr lang="zh-TW" altLang="en-US" sz="2000" kern="100" dirty="0" smtClean="0">
                <a:latin typeface="標楷體"/>
              </a:rPr>
              <a:t>三</a:t>
            </a:r>
            <a:r>
              <a:rPr lang="en-US" altLang="zh-TW" sz="2000" kern="100" dirty="0" smtClean="0">
                <a:latin typeface="標楷體"/>
              </a:rPr>
              <a:t>)</a:t>
            </a:r>
            <a:r>
              <a:rPr lang="zh-TW" altLang="zh-TW" sz="2000" kern="100" dirty="0" smtClean="0">
                <a:latin typeface="Times New Roman"/>
                <a:ea typeface="標楷體"/>
              </a:rPr>
              <a:t>徵才</a:t>
            </a:r>
            <a:r>
              <a:rPr lang="zh-TW" altLang="zh-TW" sz="2000" kern="100" dirty="0">
                <a:latin typeface="Times New Roman"/>
                <a:ea typeface="標楷體"/>
              </a:rPr>
              <a:t>企業：</a:t>
            </a:r>
            <a:r>
              <a:rPr lang="en-US" altLang="zh-TW" sz="2000" kern="100" dirty="0">
                <a:latin typeface="Times New Roman"/>
                <a:ea typeface="標楷體"/>
              </a:rPr>
              <a:t>85</a:t>
            </a:r>
            <a:r>
              <a:rPr lang="zh-TW" altLang="zh-TW" sz="2000" kern="100" dirty="0">
                <a:latin typeface="Times New Roman"/>
                <a:ea typeface="標楷體"/>
              </a:rPr>
              <a:t>家。</a:t>
            </a:r>
            <a:endParaRPr lang="zh-TW" altLang="zh-TW" sz="2000" kern="100" dirty="0">
              <a:latin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000" kern="100" dirty="0" smtClean="0">
                <a:latin typeface="標楷體"/>
              </a:rPr>
              <a:t>(</a:t>
            </a:r>
            <a:r>
              <a:rPr lang="zh-TW" altLang="en-US" sz="2000" kern="100" dirty="0" smtClean="0">
                <a:latin typeface="標楷體"/>
              </a:rPr>
              <a:t>四</a:t>
            </a:r>
            <a:r>
              <a:rPr lang="en-US" altLang="zh-TW" sz="2000" kern="100" dirty="0" smtClean="0">
                <a:latin typeface="標楷體"/>
              </a:rPr>
              <a:t>)</a:t>
            </a:r>
            <a:r>
              <a:rPr lang="zh-TW" altLang="zh-TW" sz="2000" kern="100" dirty="0" smtClean="0">
                <a:latin typeface="Times New Roman"/>
                <a:ea typeface="標楷體"/>
              </a:rPr>
              <a:t>企業</a:t>
            </a:r>
            <a:r>
              <a:rPr lang="zh-TW" altLang="zh-TW" sz="2000" kern="100" dirty="0">
                <a:latin typeface="Times New Roman"/>
                <a:ea typeface="標楷體"/>
              </a:rPr>
              <a:t>提供的職缺數：</a:t>
            </a:r>
            <a:r>
              <a:rPr lang="en-US" altLang="zh-TW" sz="2000" kern="100" dirty="0">
                <a:latin typeface="Times New Roman"/>
                <a:ea typeface="標楷體"/>
              </a:rPr>
              <a:t>11,518</a:t>
            </a:r>
            <a:r>
              <a:rPr lang="zh-TW" altLang="zh-TW" sz="2000" kern="100" dirty="0">
                <a:latin typeface="Times New Roman"/>
                <a:ea typeface="標楷體"/>
              </a:rPr>
              <a:t>個。</a:t>
            </a:r>
            <a:endParaRPr lang="zh-TW" altLang="zh-TW" sz="2000" kern="100" dirty="0">
              <a:latin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000" kern="100" dirty="0" smtClean="0">
                <a:latin typeface="標楷體"/>
              </a:rPr>
              <a:t>(</a:t>
            </a:r>
            <a:r>
              <a:rPr lang="zh-TW" altLang="en-US" sz="2000" kern="100" dirty="0" smtClean="0">
                <a:latin typeface="標楷體"/>
              </a:rPr>
              <a:t>五</a:t>
            </a:r>
            <a:r>
              <a:rPr lang="en-US" altLang="zh-TW" sz="2000" kern="100" dirty="0" smtClean="0">
                <a:latin typeface="標楷體"/>
              </a:rPr>
              <a:t>)</a:t>
            </a:r>
            <a:r>
              <a:rPr lang="zh-TW" altLang="zh-TW" sz="2000" kern="100" dirty="0" smtClean="0">
                <a:latin typeface="Times New Roman"/>
                <a:ea typeface="標楷體"/>
              </a:rPr>
              <a:t>企業</a:t>
            </a:r>
            <a:r>
              <a:rPr lang="zh-TW" altLang="zh-TW" sz="2000" kern="100" dirty="0">
                <a:latin typeface="Times New Roman"/>
                <a:ea typeface="標楷體"/>
              </a:rPr>
              <a:t>收到的履歷表數：</a:t>
            </a:r>
            <a:r>
              <a:rPr lang="en-US" altLang="zh-TW" sz="2000" kern="100" dirty="0">
                <a:latin typeface="Times New Roman"/>
                <a:ea typeface="標楷體"/>
              </a:rPr>
              <a:t>11,192</a:t>
            </a:r>
            <a:r>
              <a:rPr lang="zh-TW" altLang="zh-TW" sz="2000" kern="100" dirty="0">
                <a:latin typeface="Times New Roman"/>
                <a:ea typeface="標楷體"/>
              </a:rPr>
              <a:t>份。</a:t>
            </a:r>
            <a:r>
              <a:rPr lang="zh-TW" altLang="zh-TW" sz="2000" b="1" u="sng" kern="100" dirty="0">
                <a:solidFill>
                  <a:srgbClr val="FF0000"/>
                </a:solidFill>
                <a:latin typeface="Times New Roman"/>
                <a:ea typeface="標楷體"/>
              </a:rPr>
              <a:t>其中為</a:t>
            </a:r>
            <a:r>
              <a:rPr lang="zh-TW" altLang="zh-TW" sz="2000" b="1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本校學生</a:t>
            </a:r>
            <a:r>
              <a:rPr lang="zh-TW" altLang="zh-TW" sz="2000" b="1" u="sng" kern="100" dirty="0">
                <a:solidFill>
                  <a:srgbClr val="FF0000"/>
                </a:solidFill>
                <a:latin typeface="Times New Roman"/>
                <a:ea typeface="標楷體"/>
              </a:rPr>
              <a:t>或校友的履歷</a:t>
            </a:r>
            <a:r>
              <a:rPr lang="zh-TW" altLang="zh-TW" sz="2000" b="1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有</a:t>
            </a:r>
            <a:endParaRPr lang="en-US" altLang="zh-TW" sz="2000" b="1" u="sng" kern="100" dirty="0" smtClean="0">
              <a:solidFill>
                <a:srgbClr val="FF0000"/>
              </a:solidFill>
              <a:latin typeface="Times New Roman"/>
              <a:ea typeface="標楷體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sz="2000" b="1" kern="100" dirty="0">
                <a:solidFill>
                  <a:srgbClr val="FF0000"/>
                </a:solidFill>
                <a:latin typeface="Times New Roman"/>
                <a:ea typeface="標楷體"/>
              </a:rPr>
              <a:t> </a:t>
            </a:r>
            <a:r>
              <a:rPr lang="zh-TW" altLang="en-US" sz="2000" b="1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        </a:t>
            </a:r>
            <a:r>
              <a:rPr lang="en-US" altLang="zh-TW" sz="2000" b="1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4,382</a:t>
            </a:r>
            <a:r>
              <a:rPr lang="zh-TW" altLang="zh-TW" sz="2000" b="1" u="sng" kern="100" dirty="0">
                <a:solidFill>
                  <a:srgbClr val="FF0000"/>
                </a:solidFill>
                <a:latin typeface="Times New Roman"/>
                <a:ea typeface="標楷體"/>
              </a:rPr>
              <a:t>份。</a:t>
            </a:r>
            <a:endParaRPr lang="zh-TW" altLang="zh-TW" sz="2000" kern="100" dirty="0">
              <a:latin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sz="2000" kern="100" dirty="0" smtClean="0">
                <a:latin typeface="標楷體"/>
              </a:rPr>
              <a:t>(</a:t>
            </a:r>
            <a:r>
              <a:rPr lang="zh-TW" altLang="en-US" sz="2000" kern="100" dirty="0" smtClean="0">
                <a:latin typeface="標楷體"/>
              </a:rPr>
              <a:t>六</a:t>
            </a:r>
            <a:r>
              <a:rPr lang="en-US" altLang="zh-TW" sz="2000" kern="100" dirty="0" smtClean="0">
                <a:latin typeface="標楷體"/>
              </a:rPr>
              <a:t>)</a:t>
            </a:r>
            <a:r>
              <a:rPr lang="zh-TW" altLang="zh-TW" sz="2000" kern="100" dirty="0" smtClean="0">
                <a:latin typeface="Times New Roman"/>
                <a:ea typeface="標楷體"/>
              </a:rPr>
              <a:t>企業</a:t>
            </a:r>
            <a:r>
              <a:rPr lang="zh-TW" altLang="zh-TW" sz="2000" kern="100" dirty="0">
                <a:latin typeface="Times New Roman"/>
                <a:ea typeface="標楷體"/>
              </a:rPr>
              <a:t>面談人數：</a:t>
            </a:r>
            <a:r>
              <a:rPr lang="en-US" altLang="zh-TW" sz="2000" kern="100" dirty="0">
                <a:latin typeface="Times New Roman"/>
                <a:ea typeface="標楷體"/>
              </a:rPr>
              <a:t>3,109</a:t>
            </a:r>
            <a:r>
              <a:rPr lang="zh-TW" altLang="zh-TW" sz="2000" kern="100" dirty="0">
                <a:latin typeface="Times New Roman"/>
                <a:ea typeface="標楷體"/>
              </a:rPr>
              <a:t>人。</a:t>
            </a:r>
            <a:r>
              <a:rPr lang="zh-TW" altLang="zh-TW" sz="2000" b="1" u="sng" kern="100" dirty="0">
                <a:solidFill>
                  <a:srgbClr val="FF0000"/>
                </a:solidFill>
                <a:latin typeface="Times New Roman"/>
                <a:ea typeface="標楷體"/>
              </a:rPr>
              <a:t>其中為本校學生或</a:t>
            </a:r>
            <a:r>
              <a:rPr lang="zh-TW" altLang="zh-TW" sz="2000" b="1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校友</a:t>
            </a:r>
            <a:r>
              <a:rPr lang="zh-TW" altLang="zh-TW" sz="2000" b="1" u="sng" kern="100" dirty="0">
                <a:solidFill>
                  <a:srgbClr val="FF0000"/>
                </a:solidFill>
                <a:latin typeface="Times New Roman"/>
                <a:ea typeface="標楷體"/>
              </a:rPr>
              <a:t>有</a:t>
            </a:r>
            <a:r>
              <a:rPr lang="en-US" altLang="zh-TW" sz="2000" b="1" u="sng" kern="100" dirty="0">
                <a:solidFill>
                  <a:srgbClr val="FF0000"/>
                </a:solidFill>
                <a:latin typeface="Times New Roman"/>
                <a:ea typeface="標楷體"/>
              </a:rPr>
              <a:t>1,151</a:t>
            </a:r>
            <a:r>
              <a:rPr lang="zh-TW" altLang="zh-TW" sz="2000" b="1" u="sng" kern="100" dirty="0">
                <a:solidFill>
                  <a:srgbClr val="FF0000"/>
                </a:solidFill>
                <a:latin typeface="Times New Roman"/>
                <a:ea typeface="標楷體"/>
              </a:rPr>
              <a:t>人</a:t>
            </a:r>
            <a:r>
              <a:rPr lang="zh-TW" altLang="zh-TW" sz="2000" b="1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。</a:t>
            </a:r>
            <a:endParaRPr lang="en-US" altLang="zh-TW" sz="2000" b="1" u="sng" kern="100" dirty="0" smtClean="0">
              <a:solidFill>
                <a:srgbClr val="FF0000"/>
              </a:solidFill>
              <a:latin typeface="Times New Roman"/>
              <a:ea typeface="標楷體"/>
            </a:endParaRPr>
          </a:p>
          <a:p>
            <a:pPr marL="0" indent="0">
              <a:spcAft>
                <a:spcPts val="0"/>
              </a:spcAft>
              <a:buNone/>
            </a:pPr>
            <a:endParaRPr lang="zh-TW" altLang="zh-TW" sz="2000" kern="100" dirty="0">
              <a:latin typeface="Times New Roman"/>
            </a:endParaRP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044238"/>
            <a:ext cx="1786948" cy="119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4993305"/>
            <a:ext cx="1872208" cy="124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4953567"/>
            <a:ext cx="1987274" cy="132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4991287"/>
            <a:ext cx="1872208" cy="125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992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3240359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zh-TW" altLang="en-US" kern="100" dirty="0" smtClean="0">
                <a:latin typeface="標楷體" pitchFamily="65" charset="-120"/>
                <a:ea typeface="標楷體" pitchFamily="65" charset="-120"/>
              </a:rPr>
              <a:t>二、企業徵才說明會</a:t>
            </a:r>
            <a:endParaRPr lang="en-US" altLang="zh-TW" kern="1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場次：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19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場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參與企業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 marL="534988" indent="0"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群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創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光電、台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新金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控、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KKBOX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、日月光、富邦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金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控、中國信託、啟程日本、大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潤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發、友邦人壽、中華航空公司、王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品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集團、明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泰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科技、玉山銀行、聯合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利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華、南山人壽、優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衣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庫、義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隆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電子、大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立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光電、台積電。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參與人數：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總參與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1755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人，平均每場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92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人。</a:t>
            </a:r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17315" y="260648"/>
            <a:ext cx="8229600" cy="936104"/>
          </a:xfrm>
        </p:spPr>
        <p:txBody>
          <a:bodyPr>
            <a:normAutofit fontScale="90000"/>
          </a:bodyPr>
          <a:lstStyle/>
          <a:p>
            <a:pPr algn="l" defTabSz="912813"/>
            <a:r>
              <a:rPr lang="en-US" altLang="zh-TW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2013</a:t>
            </a:r>
            <a:r>
              <a:rPr lang="zh-TW" altLang="en-US" sz="32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高屏地區就業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博覽會、企業徵才說明會</a:t>
            </a:r>
            <a:r>
              <a:rPr lang="en-US" altLang="zh-TW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活動</a:t>
            </a:r>
            <a:r>
              <a:rPr lang="zh-TW" altLang="en-US" sz="32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成效暨企業滿意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度</a:t>
            </a:r>
          </a:p>
        </p:txBody>
      </p:sp>
      <p:pic>
        <p:nvPicPr>
          <p:cNvPr id="2050" name="Picture 2" descr="C:\Users\USER\Desktop\2013校徵0313\企業徵才說明會\照片\挑過的\DSC0284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5013176"/>
            <a:ext cx="2088231" cy="156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2013校徵0313\企業徵才說明會\照片\挑過的\DSC0319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5013176"/>
            <a:ext cx="1927763" cy="144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2013校徵0313\企業徵才說明會\照片\挑過的\DSC0305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5013176"/>
            <a:ext cx="2085223" cy="156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2013校徵0313\企業徵才說明會\照片\挑過的\DSC0307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8277" y="5013176"/>
            <a:ext cx="1927763" cy="144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81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D:\網頁影像處理轉檔\素材\ai\11\shutterstock_1903079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942" y="1436436"/>
            <a:ext cx="8828835" cy="4872884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>
          <a:xfrm>
            <a:off x="129167" y="1281047"/>
            <a:ext cx="8829791" cy="4898140"/>
          </a:xfrm>
          <a:prstGeom prst="rect">
            <a:avLst/>
          </a:prstGeom>
          <a:solidFill>
            <a:schemeClr val="bg1">
              <a:alpha val="45000"/>
            </a:schemeClr>
          </a:solidFill>
          <a:ln w="38100">
            <a:solidFill>
              <a:schemeClr val="tx1">
                <a:alpha val="59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81272" tIns="40636" rIns="81272" bIns="40636" anchor="ctr"/>
          <a:lstStyle/>
          <a:p>
            <a:pPr>
              <a:defRPr/>
            </a:pPr>
            <a:endParaRPr lang="en-US" altLang="zh-TW" sz="700" b="1" dirty="0"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10" name="文字方塊 10"/>
          <p:cNvSpPr txBox="1">
            <a:spLocks noChangeArrowheads="1"/>
          </p:cNvSpPr>
          <p:nvPr/>
        </p:nvSpPr>
        <p:spPr bwMode="auto">
          <a:xfrm>
            <a:off x="187441" y="1281047"/>
            <a:ext cx="8765838" cy="41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272" tIns="40636" rIns="81272" bIns="40636">
            <a:spAutoFit/>
          </a:bodyPr>
          <a:lstStyle/>
          <a:p>
            <a:pPr marL="234221" indent="-406359">
              <a:buClr>
                <a:srgbClr val="990000"/>
              </a:buClr>
              <a:defRPr/>
            </a:pPr>
            <a:r>
              <a:rPr lang="zh-TW" altLang="en-US" sz="2100" b="1" dirty="0"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◎</a:t>
            </a:r>
            <a:r>
              <a:rPr lang="en-US" altLang="zh-TW" sz="2100" b="1" dirty="0"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2013</a:t>
            </a:r>
            <a:r>
              <a:rPr lang="zh-TW" altLang="zh-TW" sz="2100" b="1" dirty="0"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高屏地區就業博覽會成效暨企業滿意度：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269" name="投影片編號版面配置區 22"/>
          <p:cNvSpPr txBox="1">
            <a:spLocks noGrp="1"/>
          </p:cNvSpPr>
          <p:nvPr/>
        </p:nvSpPr>
        <p:spPr bwMode="auto">
          <a:xfrm>
            <a:off x="0" y="1271387"/>
            <a:ext cx="533875" cy="24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243" tIns="40622" rIns="81243" bIns="40622" anchor="ctr"/>
          <a:lstStyle/>
          <a:p>
            <a:pPr algn="ctr">
              <a:lnSpc>
                <a:spcPct val="90000"/>
              </a:lnSpc>
            </a:pPr>
            <a:fld id="{0CBB03AF-0C45-4F60-8045-705840CF1783}" type="slidenum">
              <a:rPr lang="en-US" altLang="zh-TW" sz="1200" b="1">
                <a:solidFill>
                  <a:srgbClr val="FFFFFF"/>
                </a:solidFill>
              </a:rPr>
              <a:pPr algn="ctr">
                <a:lnSpc>
                  <a:spcPct val="90000"/>
                </a:lnSpc>
              </a:pPr>
              <a:t>74</a:t>
            </a:fld>
            <a:endParaRPr lang="en-US" altLang="zh-TW" sz="1200" b="1">
              <a:solidFill>
                <a:srgbClr val="FFFFFF"/>
              </a:solidFill>
            </a:endParaRPr>
          </a:p>
        </p:txBody>
      </p:sp>
      <p:sp>
        <p:nvSpPr>
          <p:cNvPr id="11270" name="Rectangle 2"/>
          <p:cNvSpPr>
            <a:spLocks noGrp="1"/>
          </p:cNvSpPr>
          <p:nvPr>
            <p:ph type="title"/>
          </p:nvPr>
        </p:nvSpPr>
        <p:spPr>
          <a:xfrm>
            <a:off x="608951" y="164143"/>
            <a:ext cx="8154107" cy="990616"/>
          </a:xfrm>
        </p:spPr>
        <p:txBody>
          <a:bodyPr/>
          <a:lstStyle/>
          <a:p>
            <a:pPr marL="234221" indent="-406359">
              <a:defRPr/>
            </a:pP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2013</a:t>
            </a:r>
            <a:r>
              <a:rPr lang="zh-TW" altLang="zh-TW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高屏地區就業博覽會成效暨企業滿意度：</a:t>
            </a:r>
            <a:endParaRPr lang="en-US" altLang="zh-TW" sz="28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2" name="群組 24"/>
          <p:cNvGrpSpPr/>
          <p:nvPr/>
        </p:nvGrpSpPr>
        <p:grpSpPr>
          <a:xfrm>
            <a:off x="5724623" y="1292504"/>
            <a:ext cx="3279282" cy="353295"/>
            <a:chOff x="6660654" y="1950947"/>
            <a:chExt cx="3600400" cy="461398"/>
          </a:xfrm>
          <a:gradFill>
            <a:gsLst>
              <a:gs pos="16000">
                <a:schemeClr val="tx1">
                  <a:lumMod val="75000"/>
                  <a:lumOff val="25000"/>
                  <a:alpha val="93000"/>
                </a:schemeClr>
              </a:gs>
              <a:gs pos="33000">
                <a:schemeClr val="tx1">
                  <a:lumMod val="85000"/>
                  <a:lumOff val="15000"/>
                  <a:alpha val="85000"/>
                </a:schemeClr>
              </a:gs>
              <a:gs pos="100000">
                <a:schemeClr val="tx1">
                  <a:alpha val="95000"/>
                </a:schemeClr>
              </a:gs>
            </a:gsLst>
            <a:lin ang="5400000" scaled="1"/>
          </a:gradFill>
        </p:grpSpPr>
        <p:sp>
          <p:nvSpPr>
            <p:cNvPr id="38" name="矩形 37"/>
            <p:cNvSpPr/>
            <p:nvPr/>
          </p:nvSpPr>
          <p:spPr>
            <a:xfrm>
              <a:off x="7452742" y="1950948"/>
              <a:ext cx="2808312" cy="46139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7" name="直角三角形 36"/>
            <p:cNvSpPr/>
            <p:nvPr/>
          </p:nvSpPr>
          <p:spPr>
            <a:xfrm rot="10800000">
              <a:off x="6660654" y="1950947"/>
              <a:ext cx="792088" cy="453777"/>
            </a:xfrm>
            <a:prstGeom prst="rtTriangle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6241606" y="1227073"/>
            <a:ext cx="2743171" cy="418726"/>
          </a:xfrm>
          <a:prstGeom prst="rect">
            <a:avLst/>
          </a:prstGeom>
          <a:noFill/>
        </p:spPr>
        <p:txBody>
          <a:bodyPr wrap="square" lIns="81272" tIns="40636" rIns="81272" bIns="40636">
            <a:spAutoFit/>
          </a:bodyPr>
          <a:lstStyle/>
          <a:p>
            <a:pPr>
              <a:defRPr/>
            </a:pPr>
            <a:r>
              <a:rPr lang="zh-TW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高屏地區就業博覽會</a:t>
            </a:r>
          </a:p>
        </p:txBody>
      </p:sp>
      <p:graphicFrame>
        <p:nvGraphicFramePr>
          <p:cNvPr id="24" name="表格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210988"/>
              </p:ext>
            </p:extLst>
          </p:nvPr>
        </p:nvGraphicFramePr>
        <p:xfrm>
          <a:off x="266936" y="1603621"/>
          <a:ext cx="6537311" cy="33174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46086"/>
                <a:gridCol w="2484454"/>
                <a:gridCol w="1046086"/>
                <a:gridCol w="1960685"/>
              </a:tblGrid>
              <a:tr h="3317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一、</a:t>
                      </a:r>
                      <a:r>
                        <a:rPr kumimoji="0" lang="zh-TW" altLang="zh-TW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日期</a:t>
                      </a:r>
                    </a:p>
                  </a:txBody>
                  <a:tcPr marL="80081" marR="80081" marT="41468" marB="41468" anchor="ctr"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3/16(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六</a:t>
                      </a: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)9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30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16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00</a:t>
                      </a:r>
                      <a:endParaRPr kumimoji="0" lang="zh-TW" altLang="zh-TW" sz="1600" b="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1468" marB="41468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二、</a:t>
                      </a:r>
                      <a:r>
                        <a:rPr kumimoji="0" lang="zh-TW" altLang="zh-TW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地點</a:t>
                      </a:r>
                    </a:p>
                  </a:txBody>
                  <a:tcPr marL="80081" marR="80081" marT="41468" marB="41468" anchor="ctr"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本校體育館及廣場</a:t>
                      </a:r>
                    </a:p>
                  </a:txBody>
                  <a:tcPr marL="80081" marR="80081" marT="41468" marB="41468" anchor="ctr">
                    <a:solidFill>
                      <a:srgbClr val="FFE1E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表格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640469"/>
              </p:ext>
            </p:extLst>
          </p:nvPr>
        </p:nvGraphicFramePr>
        <p:xfrm>
          <a:off x="155943" y="1910986"/>
          <a:ext cx="6648306" cy="174164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423571"/>
                <a:gridCol w="1418544"/>
                <a:gridCol w="1871069"/>
                <a:gridCol w="1935122"/>
              </a:tblGrid>
              <a:tr h="248806">
                <a:tc gridSpan="4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en-US" sz="16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三、活動成效</a:t>
                      </a:r>
                      <a:endParaRPr kumimoji="0" lang="zh-TW" altLang="zh-TW" sz="1600" b="1" kern="12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0061" marR="60061" marT="0" marB="0">
                    <a:solidFill>
                      <a:srgbClr val="FF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200" kern="100" dirty="0"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200" kern="100" dirty="0"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200" kern="100" dirty="0"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/>
                </a:tc>
              </a:tr>
              <a:tr h="24880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kumimoji="0" lang="zh-TW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參加人次</a:t>
                      </a:r>
                    </a:p>
                  </a:txBody>
                  <a:tcPr marL="60061" marR="6006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kumimoji="0" lang="zh-TW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總攤位數</a:t>
                      </a:r>
                    </a:p>
                  </a:txBody>
                  <a:tcPr marL="60061" marR="6006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kumimoji="0" lang="zh-TW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徵才企業</a:t>
                      </a:r>
                    </a:p>
                  </a:txBody>
                  <a:tcPr marL="60061" marR="6006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kumimoji="0" lang="zh-TW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提供職缺數</a:t>
                      </a:r>
                    </a:p>
                  </a:txBody>
                  <a:tcPr marL="60061" marR="60061" marT="0" marB="0">
                    <a:solidFill>
                      <a:srgbClr val="FFC000"/>
                    </a:solidFill>
                  </a:tcPr>
                </a:tc>
              </a:tr>
              <a:tr h="24880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約</a:t>
                      </a: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8100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人次</a:t>
                      </a:r>
                    </a:p>
                  </a:txBody>
                  <a:tcPr marL="60061" marR="60061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101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</a:t>
                      </a:r>
                    </a:p>
                  </a:txBody>
                  <a:tcPr marL="60061" marR="6006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85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家</a:t>
                      </a:r>
                    </a:p>
                  </a:txBody>
                  <a:tcPr marL="60061" marR="60061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11,518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</a:t>
                      </a:r>
                    </a:p>
                  </a:txBody>
                  <a:tcPr marL="60061" marR="6006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48806"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5.</a:t>
                      </a:r>
                      <a:r>
                        <a:rPr kumimoji="0" lang="zh-TW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企業收到的履歷表數</a:t>
                      </a:r>
                    </a:p>
                  </a:txBody>
                  <a:tcPr marL="60061" marR="60061" marT="0" marB="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6.</a:t>
                      </a:r>
                      <a:r>
                        <a:rPr kumimoji="0" lang="zh-TW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本校學生或校友投遞履歷數</a:t>
                      </a:r>
                    </a:p>
                  </a:txBody>
                  <a:tcPr marL="60061" marR="60061" marT="0" marB="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8806"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11,192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份</a:t>
                      </a:r>
                    </a:p>
                  </a:txBody>
                  <a:tcPr marL="60061" marR="6006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3,109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0061" marR="60061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8806"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7.</a:t>
                      </a:r>
                      <a:r>
                        <a:rPr kumimoji="0" lang="zh-TW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企業面談人數</a:t>
                      </a:r>
                    </a:p>
                  </a:txBody>
                  <a:tcPr marL="60061" marR="60061" marT="0" marB="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8.</a:t>
                      </a:r>
                      <a:r>
                        <a:rPr kumimoji="0" lang="zh-TW" altLang="zh-TW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本校學生或校友參與面談人數</a:t>
                      </a:r>
                    </a:p>
                  </a:txBody>
                  <a:tcPr marL="60061" marR="60061" marT="0" marB="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8806"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4,382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份</a:t>
                      </a:r>
                    </a:p>
                  </a:txBody>
                  <a:tcPr marL="60061" marR="60061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1,151</a:t>
                      </a:r>
                      <a:r>
                        <a:rPr kumimoji="0" lang="zh-TW" altLang="zh-TW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0061" marR="6006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7" name="表格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021078"/>
              </p:ext>
            </p:extLst>
          </p:nvPr>
        </p:nvGraphicFramePr>
        <p:xfrm>
          <a:off x="129168" y="3628250"/>
          <a:ext cx="6675080" cy="260920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18337"/>
                <a:gridCol w="4956743"/>
              </a:tblGrid>
              <a:tr h="28817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zh-TW" altLang="en-US" sz="16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四、</a:t>
                      </a:r>
                      <a:r>
                        <a:rPr kumimoji="0" lang="zh-TW" altLang="zh-TW" sz="16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參展企業對於本次活動滿意度</a:t>
                      </a:r>
                      <a:r>
                        <a:rPr kumimoji="0" lang="en-US" altLang="zh-TW" sz="16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(N=85)</a:t>
                      </a:r>
                      <a:endParaRPr kumimoji="0" lang="zh-TW" altLang="en-US" sz="1600" b="1" kern="12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59543" marR="59543" marT="0" marB="0">
                    <a:solidFill>
                      <a:srgbClr val="FF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kumimoji="0" lang="zh-TW" altLang="en-US" sz="2000" b="1" kern="1200" dirty="0" smtClean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7989" marR="67989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88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整體滿意度</a:t>
                      </a:r>
                    </a:p>
                  </a:txBody>
                  <a:tcPr marL="59543" marR="59543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altLang="en-US" sz="1600" b="0" u="sng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100%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的企業為滿意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非常滿意</a:t>
                      </a:r>
                    </a:p>
                  </a:txBody>
                  <a:tcPr marL="59543" marR="59543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8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徵才效果</a:t>
                      </a:r>
                    </a:p>
                  </a:txBody>
                  <a:tcPr marL="59543" marR="59543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altLang="en-US" sz="1600" b="0" u="sng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100%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的企業為滿意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非常滿意</a:t>
                      </a:r>
                    </a:p>
                  </a:txBody>
                  <a:tcPr marL="59543" marR="5954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8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事前連絡</a:t>
                      </a:r>
                    </a:p>
                  </a:txBody>
                  <a:tcPr marL="59543" marR="59543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altLang="en-US" sz="1600" b="0" u="sng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99%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的企業為滿意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非常滿意</a:t>
                      </a:r>
                    </a:p>
                  </a:txBody>
                  <a:tcPr marL="59543" marR="59543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8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會場規劃佈置</a:t>
                      </a:r>
                    </a:p>
                  </a:txBody>
                  <a:tcPr marL="59543" marR="59543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altLang="en-US" sz="1600" b="0" u="sng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97%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的企業為滿意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非常滿意</a:t>
                      </a:r>
                    </a:p>
                  </a:txBody>
                  <a:tcPr marL="59543" marR="5954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8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5.</a:t>
                      </a: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設備供應</a:t>
                      </a:r>
                    </a:p>
                  </a:txBody>
                  <a:tcPr marL="59543" marR="59543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altLang="en-US" sz="1600" b="0" u="sng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96%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的企業為滿意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非常滿意</a:t>
                      </a:r>
                    </a:p>
                  </a:txBody>
                  <a:tcPr marL="59543" marR="59543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8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6.</a:t>
                      </a: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專刊海報設計</a:t>
                      </a:r>
                    </a:p>
                  </a:txBody>
                  <a:tcPr marL="59543" marR="59543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altLang="en-US" sz="1600" b="0" u="sng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95%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的企業為滿意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非常滿意</a:t>
                      </a:r>
                    </a:p>
                  </a:txBody>
                  <a:tcPr marL="59543" marR="5954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38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7.</a:t>
                      </a: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服務人員態度</a:t>
                      </a:r>
                    </a:p>
                  </a:txBody>
                  <a:tcPr marL="59543" marR="59543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altLang="en-US" sz="1600" b="0" u="sng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100%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的企業為滿意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非常滿意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其中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72%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為非常滿意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kumimoji="0" lang="zh-TW" altLang="en-US" sz="1600" b="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59543" marR="59543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8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8.</a:t>
                      </a:r>
                      <a:r>
                        <a:rPr kumimoji="0" lang="zh-TW" altLang="en-US" sz="16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活動參與人數</a:t>
                      </a:r>
                    </a:p>
                  </a:txBody>
                  <a:tcPr marL="59543" marR="59543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altLang="en-US" sz="1600" b="0" u="sng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96%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的企業為滿意</a:t>
                      </a:r>
                      <a:r>
                        <a:rPr kumimoji="0" lang="en-US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</a:t>
                      </a:r>
                      <a:r>
                        <a:rPr kumimoji="0" lang="zh-TW" altLang="en-US" sz="16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非常滿意</a:t>
                      </a:r>
                    </a:p>
                  </a:txBody>
                  <a:tcPr marL="59543" marR="5954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" name="圖片 28" descr="IMG_9167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9411" y="1697119"/>
            <a:ext cx="1891893" cy="1431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圖片 29" descr="IMG_9251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8340" y="3156859"/>
            <a:ext cx="1891683" cy="1432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D:\進行中\101行政會議\101(2)第4次行政會議(0408)(0410)\已收資料\part_73924_8376355_1918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7638" y="4645496"/>
            <a:ext cx="1891683" cy="1526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文字方塊 16">
            <a:hlinkClick r:id="rId6" action="ppaction://hlinksldjump"/>
          </p:cNvPr>
          <p:cNvSpPr txBox="1"/>
          <p:nvPr/>
        </p:nvSpPr>
        <p:spPr>
          <a:xfrm>
            <a:off x="8172400" y="6237312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6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315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539552" y="2204864"/>
            <a:ext cx="7772400" cy="1008112"/>
          </a:xfrm>
        </p:spPr>
        <p:txBody>
          <a:bodyPr rtlCol="0" anchor="b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  <a:hlinkClick r:id="rId2" action="ppaction://hlinksldjump"/>
              </a:rPr>
              <a:t>肆、學生優異表現</a:t>
            </a:r>
            <a:endParaRPr lang="zh-TW" altLang="en-US" sz="4400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標楷體" pitchFamily="65" charset="-120"/>
              <a:cs typeface="+mj-cs"/>
            </a:endParaRPr>
          </a:p>
        </p:txBody>
      </p:sp>
      <p:sp>
        <p:nvSpPr>
          <p:cNvPr id="30723" name="投影片編號版面配置區 3"/>
          <p:cNvSpPr txBox="1">
            <a:spLocks noGrp="1"/>
          </p:cNvSpPr>
          <p:nvPr/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912813"/>
            <a:fld id="{3484BCC7-87E0-48CC-AE41-0E54DE5E04EC}" type="slidenum">
              <a:rPr kumimoji="0" lang="zh-TW" altLang="en-US" sz="1400">
                <a:latin typeface="Calibri" pitchFamily="34" charset="0"/>
              </a:rPr>
              <a:pPr algn="r" defTabSz="912813"/>
              <a:t>75</a:t>
            </a:fld>
            <a:endParaRPr kumimoji="0" lang="en-US" altLang="zh-TW" sz="14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35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1475656" y="2450466"/>
            <a:ext cx="6624736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課外組與諮職組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學生優異表現</a:t>
            </a:r>
          </a:p>
          <a:p>
            <a:pPr algn="l"/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239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sz="half" idx="1"/>
          </p:nvPr>
        </p:nvSpPr>
        <p:spPr>
          <a:xfrm>
            <a:off x="827584" y="1052736"/>
            <a:ext cx="7488832" cy="1152128"/>
          </a:xfrm>
        </p:spPr>
        <p:txBody>
          <a:bodyPr>
            <a:normAutofit fontScale="92500"/>
          </a:bodyPr>
          <a:lstStyle/>
          <a:p>
            <a:pPr marL="714375" indent="-714375" algn="l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一、財管所博三張易嘉同學參加總統教育獎選拔，進入複選，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日接受複選委員實地訪視。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887200" y="-7543800"/>
            <a:ext cx="32400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3960444" cy="314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8162" y="2636912"/>
            <a:ext cx="4176464" cy="311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51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99592" y="908720"/>
            <a:ext cx="6984776" cy="1440160"/>
          </a:xfrm>
        </p:spPr>
        <p:txBody>
          <a:bodyPr>
            <a:normAutofit/>
          </a:bodyPr>
          <a:lstStyle/>
          <a:p>
            <a:pPr marL="719138" indent="-719138" algn="l"/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二、電機系四年級彭依涵同學 榮獲高雄市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年青年節大專優秀青年殊榮，於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3/23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參加表揚大會接受表揚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algn="l"/>
            <a:endParaRPr lang="zh-TW" altLang="en-US" dirty="0"/>
          </a:p>
        </p:txBody>
      </p:sp>
      <p:pic>
        <p:nvPicPr>
          <p:cNvPr id="4" name="圖片 3" descr="依涵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2780928"/>
            <a:ext cx="4824536" cy="326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5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28398" y="692696"/>
            <a:ext cx="7632848" cy="1368152"/>
          </a:xfrm>
        </p:spPr>
        <p:txBody>
          <a:bodyPr>
            <a:noAutofit/>
          </a:bodyPr>
          <a:lstStyle/>
          <a:p>
            <a:pPr marL="719138" indent="-719138" algn="l"/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三、教育所畢業生江偉豪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本校外文系畢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榮獲全國大專優秀青年殊榮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於青年節接受總統接見，行政院長頒獎。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-273050" algn="l"/>
            <a:endParaRPr lang="en-US" altLang="zh-TW" sz="2800" dirty="0" smtClean="0"/>
          </a:p>
          <a:p>
            <a:pPr marL="273050" indent="-273050" algn="l"/>
            <a:endParaRPr lang="en-US" altLang="zh-TW" sz="2800" dirty="0" smtClean="0"/>
          </a:p>
          <a:p>
            <a:pPr marL="273050" indent="-273050" algn="l"/>
            <a:endParaRPr lang="en-US" altLang="zh-TW" sz="2800" dirty="0" smtClean="0"/>
          </a:p>
          <a:p>
            <a:pPr marL="273050" indent="-273050" algn="l"/>
            <a:r>
              <a:rPr lang="zh-TW" altLang="en-US" sz="2800" dirty="0" smtClean="0"/>
              <a:t>      </a:t>
            </a:r>
            <a:endParaRPr lang="en-US" altLang="zh-TW" sz="2800" dirty="0" smtClean="0"/>
          </a:p>
          <a:p>
            <a:pPr algn="l"/>
            <a:endParaRPr lang="zh-TW" altLang="en-US" sz="2800" dirty="0"/>
          </a:p>
        </p:txBody>
      </p:sp>
      <p:pic>
        <p:nvPicPr>
          <p:cNvPr id="1026" name="Picture 2" descr="C:\Documents and Settings\user\桌面\偉豪\照片\2012-06-16 08.12.32(resize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968" y="2298179"/>
            <a:ext cx="2895329" cy="2206149"/>
          </a:xfrm>
          <a:prstGeom prst="rect">
            <a:avLst/>
          </a:prstGeom>
          <a:noFill/>
        </p:spPr>
      </p:pic>
      <p:pic>
        <p:nvPicPr>
          <p:cNvPr id="1027" name="Picture 3" descr="C:\Documents and Settings\user\桌面\偉豪\照片\P1040641(resize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968" y="4535928"/>
            <a:ext cx="2950544" cy="1969633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732" y="2420888"/>
            <a:ext cx="5870173" cy="390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717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55576" y="2132856"/>
            <a:ext cx="7236470" cy="1511300"/>
          </a:xfrm>
          <a:noFill/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+mj-cs"/>
                <a:hlinkClick r:id="rId3" action="ppaction://hlinksldjump"/>
              </a:rPr>
              <a:t>貳、活動宣導</a:t>
            </a:r>
            <a:endParaRPr lang="en-US" altLang="zh-TW" sz="48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36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  <a:cs typeface="+mj-cs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  <a:cs typeface="+mj-cs"/>
              </a:rPr>
              <a:t>~</a:t>
            </a:r>
            <a:r>
              <a:rPr lang="zh-TW" altLang="en-US" sz="36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  <a:cs typeface="+mj-cs"/>
              </a:rPr>
              <a:t>懇請各院師長支持</a:t>
            </a:r>
            <a:r>
              <a:rPr lang="en-US" altLang="zh-TW" sz="36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  <a:cs typeface="+mj-cs"/>
              </a:rPr>
              <a:t>~</a:t>
            </a:r>
            <a:endParaRPr lang="zh-TW" altLang="en-US" sz="3600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75366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0E77539B-0BF8-4A89-9046-8365A62A5160}" type="slidenum">
              <a:rPr lang="zh-TW" altLang="en-US"/>
              <a:pPr defTabSz="912813"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6502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36712"/>
          </a:xfrm>
        </p:spPr>
        <p:txBody>
          <a:bodyPr/>
          <a:lstStyle/>
          <a:p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體衛組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學生優異表現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8806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3362" y="1340768"/>
            <a:ext cx="8277110" cy="2232248"/>
          </a:xfrm>
        </p:spPr>
        <p:txBody>
          <a:bodyPr>
            <a:noAutofit/>
          </a:bodyPr>
          <a:lstStyle/>
          <a:p>
            <a:pPr marL="627063" lvl="0" indent="-627063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本校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女子排球隊在教練盧桂蘭、隊長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陳念慈及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全體隊員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名單如附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將士用命下，歷經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數場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硬仗拼鬥，勇奪</a:t>
            </a:r>
            <a:r>
              <a:rPr lang="en-US" altLang="zh-TW" sz="2600" dirty="0"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學年全國大專校院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排球運動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聯賽女生組公開一級亞軍，為本校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女子排球</a:t>
            </a:r>
            <a:r>
              <a:rPr lang="zh-TW" altLang="zh-TW" sz="2600" dirty="0">
                <a:latin typeface="標楷體" pitchFamily="65" charset="-120"/>
                <a:ea typeface="標楷體" pitchFamily="65" charset="-120"/>
              </a:rPr>
              <a:t>隊歷年征戰最優成績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本校校友會理事長李雄慶設宴鼓勵所有女排隊員。</a:t>
            </a:r>
            <a:endParaRPr lang="zh-TW" altLang="zh-TW" sz="2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67544" y="478651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校外體育賽事優異表現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 descr="481283_10151398260378163_81483530_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440" y="3573016"/>
            <a:ext cx="2698750" cy="2110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125308" y="5709646"/>
            <a:ext cx="1502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得分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歡呼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1" name="Picture 3" descr="6723_4534793203635_1026856213_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687" y="3573016"/>
            <a:ext cx="2662238" cy="2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995936" y="5709646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閃電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攻擊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336196" y="5678409"/>
            <a:ext cx="1960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頒獎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7953" y="3573016"/>
            <a:ext cx="2736850" cy="213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94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G31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645024"/>
            <a:ext cx="2737186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3" y="3674506"/>
            <a:ext cx="2881930" cy="181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5314_563353867016019_349867158_n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4156" y="829587"/>
            <a:ext cx="2851635" cy="204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691680" y="5666037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亞軍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獎盃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（一）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99992" y="5579948"/>
            <a:ext cx="2737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亞軍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獎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盃（二）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字樣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216887" y="2991233"/>
            <a:ext cx="821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發球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343096" y="2897429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左一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張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禎尹獲得最佳攻擊以及最佳得分球員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3484" y="829586"/>
            <a:ext cx="2768600" cy="2161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71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548681"/>
            <a:ext cx="8229600" cy="3312368"/>
          </a:xfrm>
        </p:spPr>
        <p:txBody>
          <a:bodyPr/>
          <a:lstStyle/>
          <a:p>
            <a:pPr marL="0" lv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本校男子排球隊在教練徐銘聰、隊長林佳瑤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全體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隊員努力奮戰，力克台灣大學與中興大學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勇奪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學年全國大專校院排球運動聯賽男生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組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公開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三級季軍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800" b="1" u="sng" dirty="0" smtClean="0">
                <a:latin typeface="標楷體" pitchFamily="65" charset="-120"/>
                <a:ea typeface="標楷體" pitchFamily="65" charset="-120"/>
              </a:rPr>
              <a:t>為</a:t>
            </a:r>
            <a:r>
              <a:rPr lang="zh-TW" altLang="zh-TW" sz="2800" b="1" u="sng" dirty="0">
                <a:latin typeface="標楷體" pitchFamily="65" charset="-120"/>
                <a:ea typeface="標楷體" pitchFamily="65" charset="-120"/>
              </a:rPr>
              <a:t>本校男子排球隊歷年來</a:t>
            </a:r>
            <a:r>
              <a:rPr lang="zh-TW" altLang="zh-TW" sz="2800" b="1" u="sng" dirty="0" smtClean="0">
                <a:latin typeface="標楷體" pitchFamily="65" charset="-120"/>
                <a:ea typeface="標楷體" pitchFamily="65" charset="-120"/>
              </a:rPr>
              <a:t>最</a:t>
            </a: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b="1" u="sng" dirty="0" smtClean="0">
                <a:latin typeface="標楷體" pitchFamily="65" charset="-120"/>
                <a:ea typeface="標楷體" pitchFamily="65" charset="-120"/>
              </a:rPr>
              <a:t>佳戰績</a:t>
            </a: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800" b="1" u="sng" dirty="0" smtClean="0">
                <a:latin typeface="標楷體" pitchFamily="65" charset="-120"/>
                <a:ea typeface="標楷體" pitchFamily="65" charset="-120"/>
              </a:rPr>
              <a:t>明年</a:t>
            </a:r>
            <a:r>
              <a:rPr lang="zh-TW" altLang="zh-TW" sz="2800" b="1" u="sng" dirty="0">
                <a:latin typeface="標楷體" pitchFamily="65" charset="-120"/>
                <a:ea typeface="標楷體" pitchFamily="65" charset="-120"/>
              </a:rPr>
              <a:t>將挑戰公開二級。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026" name="Picture 2" descr="https://fbcdn-sphotos-h-a.akamaihd.net/hphotos-ak-ash3/576586_513100468728883_97748248_n.jpg"/>
          <p:cNvPicPr>
            <a:picLocks noChangeAspect="1" noChangeArrowheads="1"/>
          </p:cNvPicPr>
          <p:nvPr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3234206"/>
            <a:ext cx="403244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995936" y="5240872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材料所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李政翰、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企管系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邱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琛榆的組合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攔網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68963" y="5297285"/>
            <a:ext cx="3010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財管系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蔡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詠名四號位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攻擊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63" y="3233327"/>
            <a:ext cx="3262313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94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332656"/>
            <a:ext cx="4824536" cy="272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232780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710371"/>
            <a:ext cx="3168352" cy="236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729422"/>
            <a:ext cx="3730083" cy="2347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623332" y="3068960"/>
            <a:ext cx="27965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海工系黃耀賢跳飄發球</a:t>
            </a:r>
          </a:p>
          <a:p>
            <a:pPr algn="ctr"/>
            <a:endParaRPr lang="zh-TW" altLang="zh-TW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621562" y="3068960"/>
            <a:ext cx="482453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中山男子排球隊與獎盃團體照片</a:t>
            </a:r>
          </a:p>
          <a:p>
            <a:endParaRPr lang="zh-TW" altLang="zh-TW" dirty="0"/>
          </a:p>
        </p:txBody>
      </p:sp>
      <p:sp>
        <p:nvSpPr>
          <p:cNvPr id="5" name="矩形 4"/>
          <p:cNvSpPr/>
          <p:nvPr/>
        </p:nvSpPr>
        <p:spPr>
          <a:xfrm>
            <a:off x="899592" y="6201895"/>
            <a:ext cx="2808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男排防守固若金湯</a:t>
            </a:r>
            <a:endParaRPr lang="zh-TW" altLang="zh-TW" sz="2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502037" y="6180892"/>
            <a:ext cx="373008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latin typeface="標楷體" pitchFamily="65" charset="-120"/>
                <a:ea typeface="標楷體" pitchFamily="65" charset="-120"/>
              </a:rPr>
              <a:t>拿下一局</a:t>
            </a:r>
            <a:r>
              <a:rPr lang="en-US" altLang="zh-TW" sz="2000" b="1" dirty="0">
                <a:latin typeface="標楷體" pitchFamily="65" charset="-120"/>
                <a:ea typeface="標楷體" pitchFamily="65" charset="-120"/>
              </a:rPr>
              <a:t>! </a:t>
            </a:r>
            <a:r>
              <a:rPr lang="zh-TW" altLang="zh-TW" sz="2000" b="1" dirty="0">
                <a:latin typeface="標楷體" pitchFamily="65" charset="-120"/>
                <a:ea typeface="標楷體" pitchFamily="65" charset="-120"/>
              </a:rPr>
              <a:t>歡呼</a:t>
            </a:r>
          </a:p>
          <a:p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113508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2162456" cy="2649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8219" y="3531352"/>
            <a:ext cx="216024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8182" y="3861048"/>
            <a:ext cx="367618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32656"/>
            <a:ext cx="3672408" cy="266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1053006" y="3069687"/>
            <a:ext cx="21508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季軍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獎盃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88024" y="3100465"/>
            <a:ext cx="2520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季軍獎盃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字樣</a:t>
            </a:r>
            <a:endParaRPr lang="zh-TW" altLang="zh-TW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5852" y="6090873"/>
            <a:ext cx="21754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教練下達戰術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08181" y="6073175"/>
            <a:ext cx="36761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列隊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進場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621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中華民國大專校院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學年度籃球運動聯賽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」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男生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組一般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組，本校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獲得男生組一般組複賽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第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八名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 descr="C:\Users\tasi\Desktop\VS高醫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7600" y="2782036"/>
            <a:ext cx="2665090" cy="1984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 descr="C:\Users\tasi\Desktop\戰術討論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82036"/>
            <a:ext cx="2808312" cy="1997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 descr="C:\Users\tasi\Desktop\VS屏科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938" y="2782036"/>
            <a:ext cx="2601813" cy="19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/>
          <p:cNvSpPr txBox="1"/>
          <p:nvPr/>
        </p:nvSpPr>
        <p:spPr>
          <a:xfrm>
            <a:off x="755428" y="4836917"/>
            <a:ext cx="1944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比賽中戰術討論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384265" y="4836917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中山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VS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高雄醫學大學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269347" y="4836917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中山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VS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高苑科大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38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269289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本校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男子羽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球隊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參加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中華民國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年全國大專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校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院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運動會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南區資格賽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在教練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吳東衛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、隊長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林耿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勳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全體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隊員將士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用命下，歷經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數場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硬仗拼鬥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在參賽隊伍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隊中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勇奪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男子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一般團體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組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亞軍，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晉級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大運會決賽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1026" name="Picture 2" descr="481317_615394578474383_1657980647_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3523159"/>
            <a:ext cx="4752528" cy="3218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50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548681"/>
            <a:ext cx="8229600" cy="273630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本校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男子網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球隊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參加中華民國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年全國大專校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   院運動會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南區資格賽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教練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曹德弘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隊長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林少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騫及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全體隊員將士用命下，歷經數場硬仗拼鬥，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在參賽隊伍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隊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中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勇奪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男子一般團體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組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第三名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   晉級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年大運會決賽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71600" y="3356992"/>
            <a:ext cx="2905125" cy="1990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" name="文字方塊 1"/>
          <p:cNvSpPr txBox="1"/>
          <p:nvPr/>
        </p:nvSpPr>
        <p:spPr>
          <a:xfrm>
            <a:off x="899591" y="5438819"/>
            <a:ext cx="3049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團體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賽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對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屏東科大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男單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015279" y="5438819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團體賽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對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嘉義大學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男單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070122" y="3353090"/>
            <a:ext cx="291465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151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548681"/>
            <a:ext cx="8229600" cy="273630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六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本校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女子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網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球隊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參加中華民國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年全國大專校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   院運動會南區資格賽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教練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龔飛熊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、隊長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陳柔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雨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全體隊員將士用命下，歷經數場硬仗拼鬥，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在參賽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隊伍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隊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中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勇奪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女子團體乙組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第三名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   晉級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年大運會決賽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endParaRPr lang="zh-TW" altLang="en-US" dirty="0"/>
          </a:p>
        </p:txBody>
      </p:sp>
      <p:pic>
        <p:nvPicPr>
          <p:cNvPr id="2050" name="Picture 2" descr="SAM_535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3224202" cy="2173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536213" y="5533798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生科系翁肇徽、電機系張家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菡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572000" y="5533798"/>
            <a:ext cx="2364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女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單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財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管所洪雨潔</a:t>
            </a:r>
          </a:p>
        </p:txBody>
      </p:sp>
      <p:pic>
        <p:nvPicPr>
          <p:cNvPr id="1026" name="Picture 2" descr="555112_10151382581783406_1725701648_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1738" y="3325618"/>
            <a:ext cx="3240360" cy="2173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2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2813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課外組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844825"/>
            <a:ext cx="8229600" cy="2520280"/>
          </a:xfrm>
        </p:spPr>
        <p:txBody>
          <a:bodyPr/>
          <a:lstStyle/>
          <a:p>
            <a:pPr>
              <a:spcBef>
                <a:spcPts val="1200"/>
              </a:spcBef>
            </a:pPr>
            <a:endParaRPr lang="en-US" altLang="zh-TW" sz="2400" u="sng" dirty="0" smtClean="0">
              <a:latin typeface="標楷體" pitchFamily="65" charset="-120"/>
              <a:ea typeface="標楷體" pitchFamily="65" charset="-120"/>
              <a:hlinkClick r:id="" action="ppaction://noaction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  <a:hlinkClick r:id="rId3" action="ppaction://hlinksldjump"/>
              </a:rPr>
              <a:t>正興城灣盃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tabLst>
                <a:tab pos="2147888" algn="l"/>
              </a:tabLst>
            </a:pPr>
            <a:r>
              <a:rPr lang="zh-TW" altLang="en-US" sz="2800" u="sng" dirty="0">
                <a:latin typeface="標楷體" pitchFamily="65" charset="-120"/>
                <a:ea typeface="標楷體" pitchFamily="65" charset="-120"/>
                <a:hlinkClick r:id="rId4" action="ppaction://hlinksldjump"/>
              </a:rPr>
              <a:t>斐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  <a:hlinkClick r:id="rId4" action="ppaction://hlinksldjump"/>
              </a:rPr>
              <a:t>陶斐榮譽會員頒獎典禮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marL="2328863" indent="-350838">
              <a:spcBef>
                <a:spcPts val="1200"/>
              </a:spcBef>
              <a:buNone/>
              <a:tabLst>
                <a:tab pos="2147888" algn="l"/>
              </a:tabLst>
            </a:pPr>
            <a:endParaRPr lang="zh-TW" altLang="en-US" sz="2800" u="sng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56737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813">
              <a:defRPr/>
            </a:pPr>
            <a:fld id="{BCE4EDCC-75FC-46BA-9A2D-BB3FB4E7CB8D}" type="slidenum">
              <a:rPr lang="zh-TW" altLang="en-US"/>
              <a:pPr defTabSz="912813"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858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223224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七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本校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女子桌球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隊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參加中華民國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年全國大專校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院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運動會南區資格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賽，其中劇藝系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許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文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瀞歷經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數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場硬仗拼鬥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參賽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隊伍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人中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勇奪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女子個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lv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人單打第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名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晉級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年大運會決賽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lvl="0" indent="0">
              <a:buNone/>
            </a:pP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3074" name="Picture 2" descr="23977442483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3032132"/>
            <a:ext cx="2952328" cy="2219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23977440075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030288"/>
            <a:ext cx="2958022" cy="222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115616" y="5353714"/>
            <a:ext cx="2877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個人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單打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劇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藝系許文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瀞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355976" y="535371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個人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單打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劇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藝系許文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瀞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864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2088232"/>
          </a:xfrm>
        </p:spPr>
        <p:txBody>
          <a:bodyPr>
            <a:noAutofit/>
          </a:bodyPr>
          <a:lstStyle/>
          <a:p>
            <a:pPr algn="l">
              <a:spcBef>
                <a:spcPct val="20000"/>
              </a:spcBef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八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本校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田徑隊於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102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年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3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月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23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日參加在臺北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體育場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+mn-cs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舉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之「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102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年全國大專校院田徑公開賽」，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榮獲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+mn-cs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佳績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如下：資管系陳彥伯大男乙組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100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公尺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第三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+mn-cs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名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、企管系張智瑋大男乙組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5000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公尺第七名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+mn-cs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cs typeface="+mn-cs"/>
              </a:rPr>
              <a:t>   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大專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男乙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4X400M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接力第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6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cs typeface="+mn-cs"/>
              </a:rPr>
              <a:t>名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+mn-cs"/>
              </a:rPr>
              <a:t>，成績表現優異。</a:t>
            </a:r>
          </a:p>
        </p:txBody>
      </p:sp>
      <p:pic>
        <p:nvPicPr>
          <p:cNvPr id="1026" name="Picture 2" descr="CIMG0286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7" y="2725621"/>
            <a:ext cx="3497627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892665_522513107787403_174596179_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352839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436779" y="5316760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左二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資管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系陳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彥伯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 100M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第三名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72000" y="5339680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左二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企管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系張智瑋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1500M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決賽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>
            <a:hlinkClick r:id="rId4" action="ppaction://hlinksldjump"/>
          </p:cNvPr>
          <p:cNvSpPr txBox="1"/>
          <p:nvPr/>
        </p:nvSpPr>
        <p:spPr>
          <a:xfrm>
            <a:off x="8100392" y="6237312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224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539552" y="2204864"/>
            <a:ext cx="7772400" cy="1008112"/>
          </a:xfrm>
        </p:spPr>
        <p:txBody>
          <a:bodyPr rtlCol="0" anchor="b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  <a:hlinkClick r:id="rId2" action="ppaction://hlinksldjump"/>
              </a:rPr>
              <a:t>伍、學務處宿服中心建議事項</a:t>
            </a:r>
            <a:endParaRPr lang="zh-TW" altLang="en-US" sz="4400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標楷體" pitchFamily="65" charset="-120"/>
              <a:cs typeface="+mj-cs"/>
            </a:endParaRPr>
          </a:p>
        </p:txBody>
      </p:sp>
      <p:sp>
        <p:nvSpPr>
          <p:cNvPr id="30723" name="投影片編號版面配置區 3"/>
          <p:cNvSpPr txBox="1">
            <a:spLocks noGrp="1"/>
          </p:cNvSpPr>
          <p:nvPr/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912813"/>
            <a:fld id="{3484BCC7-87E0-48CC-AE41-0E54DE5E04EC}" type="slidenum">
              <a:rPr kumimoji="0" lang="zh-TW" altLang="en-US" sz="1400">
                <a:latin typeface="Calibri" pitchFamily="34" charset="0"/>
              </a:rPr>
              <a:pPr algn="r" defTabSz="912813"/>
              <a:t>92</a:t>
            </a:fld>
            <a:endParaRPr kumimoji="0" lang="en-US" altLang="zh-TW" sz="14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65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1147192"/>
            <a:ext cx="7992888" cy="4946104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外籍學生住宿習慣影響差異學生宿舍安寧困擾－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外籍</a:t>
            </a:r>
            <a:r>
              <a:rPr lang="zh-TW" altLang="en-US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學生開放政策已行之有年，國際事務處引介來校研習功不可沒，惟隨著人數增長，素質差異也見擴大，各案例過程已非完全因對新環境不熟悉，以及對於相關規定的認知及瞭解不甚透澈，而造成影響學生宿舍規範之事實</a:t>
            </a: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。摘述如次：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875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7417"/>
            <a:ext cx="9144000" cy="6467967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-27384"/>
            <a:ext cx="7992888" cy="1057672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國際村住宿學生宿舍頂樓歡聚飲樂－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412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9456"/>
            <a:ext cx="9144000" cy="6465928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-27384"/>
            <a:ext cx="7992888" cy="1057672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國際村住宿學生宿舍交誼廳歡聚－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57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9298"/>
            <a:ext cx="9144000" cy="6466086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-27384"/>
            <a:ext cx="7992888" cy="1057672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國際村住宿學生破壞路燈設施－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210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9298"/>
            <a:ext cx="9144000" cy="6466086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-27384"/>
            <a:ext cx="7992888" cy="1057672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國際村住宿學生破壞路燈設施－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207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8005"/>
            <a:ext cx="9144000" cy="6467379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-27384"/>
            <a:ext cx="7992888" cy="1057672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國際村住宿學生破壞路障設施－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302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8005"/>
            <a:ext cx="9144000" cy="6467379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-27384"/>
            <a:ext cx="7992888" cy="1057672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國際村住宿學生破壞路障設施－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629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1926</TotalTime>
  <Words>7531</Words>
  <Application>Microsoft Office PowerPoint</Application>
  <PresentationFormat>如螢幕大小 (4:3)</PresentationFormat>
  <Paragraphs>1592</Paragraphs>
  <Slides>104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104</vt:i4>
      </vt:variant>
    </vt:vector>
  </HeadingPairs>
  <TitlesOfParts>
    <vt:vector size="105" baseType="lpstr">
      <vt:lpstr>Office 佈景主題</vt:lpstr>
      <vt:lpstr>PowerPoint 簡報</vt:lpstr>
      <vt:lpstr>壹、寒假迄今已執行之重要活動 貳、重要活動宣導 參、本處各項服務成效分析 肆、學生優異表現 伍、學務處宿服中心建議事項       </vt:lpstr>
      <vt:lpstr> 壹、寒假迄今已執行之重要活動 </vt:lpstr>
      <vt:lpstr>寒假迄今已辦理活動</vt:lpstr>
      <vt:lpstr>寒假迄今已辦理活動</vt:lpstr>
      <vt:lpstr>寒假迄今已辦理活動</vt:lpstr>
      <vt:lpstr>寒假迄今已辦理活動</vt:lpstr>
      <vt:lpstr>PowerPoint 簡報</vt:lpstr>
      <vt:lpstr>課外組</vt:lpstr>
      <vt:lpstr>PowerPoint 簡報</vt:lpstr>
      <vt:lpstr>斐陶斐頒榮譽會員獎典禮</vt:lpstr>
      <vt:lpstr>生輔組</vt:lpstr>
      <vt:lpstr>交通安全</vt:lpstr>
      <vt:lpstr>交通安全</vt:lpstr>
      <vt:lpstr>交通安全</vt:lpstr>
      <vt:lpstr>交通安全</vt:lpstr>
      <vt:lpstr>交通安全</vt:lpstr>
      <vt:lpstr>交通安全</vt:lpstr>
      <vt:lpstr>交通安全</vt:lpstr>
      <vt:lpstr>反毒宣導～紫錐花運動 </vt:lpstr>
      <vt:lpstr>學生賃居輔導</vt:lpstr>
      <vt:lpstr>預備軍官預備士官考選</vt:lpstr>
      <vt:lpstr>學生急難救助</vt:lpstr>
      <vt:lpstr>教育部學產基金學生急難慰問</vt:lpstr>
      <vt:lpstr>就學貸款</vt:lpstr>
      <vt:lpstr>宿舍服務中心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諮職組</vt:lpstr>
      <vt:lpstr>全校導師知能演講</vt:lpstr>
      <vt:lpstr>愛生態、愛家園電影院</vt:lpstr>
      <vt:lpstr>4/23與中山人才的首次接觸~實習搶先報 </vt:lpstr>
      <vt:lpstr>與師長談心系列活動</vt:lpstr>
      <vt:lpstr>看電影學心理～黃昏電影院 　          （心理疾患電影賞析）</vt:lpstr>
      <vt:lpstr>大家來找碴～性別迷思澄清活動</vt:lpstr>
      <vt:lpstr>『人際Facebook～人際成長團體』！</vt:lpstr>
      <vt:lpstr>Face to face,非你不可!!           ~研究生人際關係探索團體</vt:lpstr>
      <vt:lpstr>資源教室揪愛LOGO搞創意選拔比賽</vt:lpstr>
      <vt:lpstr>周大觀熱愛生命獎學金頒獎暨 呼吸英雄張守德生命分享活動</vt:lpstr>
      <vt:lpstr>陽光青年暨生命教育體驗週</vt:lpstr>
      <vt:lpstr>101學年度畢業典禮</vt:lpstr>
      <vt:lpstr>系學會之管理問題</vt:lpstr>
      <vt:lpstr>體衛組</vt:lpstr>
      <vt:lpstr>(一)101學年度上學期「運動績優升學輔導        入學生」課業輔導申請人數共17人、        申請19門課程，除4人4門課（分別為      微積分、微積分(一)、西洋戲劇史、      電子學(三)）未通過外，其餘成績均      及格，課業輔導資料統計如附表)。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三、中山大學師生參加馬拉松</vt:lpstr>
      <vt:lpstr>PowerPoint 簡報</vt:lpstr>
      <vt:lpstr>PowerPoint 簡報</vt:lpstr>
      <vt:lpstr>PowerPoint 簡報</vt:lpstr>
      <vt:lpstr>體衛組(衛生保健)</vt:lpstr>
      <vt:lpstr>H7N9流感疫情防治</vt:lpstr>
      <vt:lpstr>參、本處各項服務成效分析</vt:lpstr>
      <vt:lpstr>101(1)學生個案服務統計 </vt:lpstr>
      <vt:lpstr>101(1)學生個別諮商統計結果 </vt:lpstr>
      <vt:lpstr>3.統計項目：年級 </vt:lpstr>
      <vt:lpstr>4.統計項目：問題類型 </vt:lpstr>
      <vt:lpstr>2013高屏地區就業博覽會、企業徵才說明會 活動成效暨企業滿意度</vt:lpstr>
      <vt:lpstr>2013高屏地區就業博覽會、企業徵才說明會 活動成效暨企業滿意度</vt:lpstr>
      <vt:lpstr>2013高屏地區就業博覽會成效暨企業滿意度：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(八)本校田徑隊於102年3月23日參加在臺北體育場      舉之「102年全國大專校院田徑公開賽」，榮獲      佳績如下：資管系陳彥伯大男乙組100公尺第三      名、企管系張智瑋大男乙組5000公尺第七名、      大專男乙4X400M接力第6名，成績表現優異。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高關懷~請導師協助關心 大學生愛情探索團體─愛情難不難 讀好書心得徵文比賽 研究生人際關係探索團體 與師長談心系列活動 留學導師～個人化留學諮詢 UCAN職業興趣量表施測成果</dc:title>
  <dc:creator>USER</dc:creator>
  <cp:lastModifiedBy>USER</cp:lastModifiedBy>
  <cp:revision>186</cp:revision>
  <cp:lastPrinted>2013-04-18T09:32:08Z</cp:lastPrinted>
  <dcterms:created xsi:type="dcterms:W3CDTF">2013-03-15T07:37:51Z</dcterms:created>
  <dcterms:modified xsi:type="dcterms:W3CDTF">2013-04-22T01:26:17Z</dcterms:modified>
</cp:coreProperties>
</file>